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handoutMasterIdLst>
    <p:handoutMasterId r:id="rId18"/>
  </p:handoutMasterIdLst>
  <p:sldIdLst>
    <p:sldId id="259" r:id="rId4"/>
    <p:sldId id="258" r:id="rId5"/>
    <p:sldId id="271" r:id="rId6"/>
    <p:sldId id="278" r:id="rId7"/>
    <p:sldId id="279" r:id="rId8"/>
    <p:sldId id="272" r:id="rId9"/>
    <p:sldId id="273" r:id="rId10"/>
    <p:sldId id="274" r:id="rId11"/>
    <p:sldId id="282" r:id="rId12"/>
    <p:sldId id="275" r:id="rId13"/>
    <p:sldId id="276" r:id="rId14"/>
    <p:sldId id="277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EEEEEE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77" autoAdjust="0"/>
    <p:restoredTop sz="90995" autoAdjust="0"/>
  </p:normalViewPr>
  <p:slideViewPr>
    <p:cSldViewPr snapToGrid="0">
      <p:cViewPr varScale="1">
        <p:scale>
          <a:sx n="59" d="100"/>
          <a:sy n="59" d="100"/>
        </p:scale>
        <p:origin x="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F475600-99AB-4F56-991F-55782753A4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5206390-2C48-41AD-BDF1-222FC3FCF9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5422BA9-6C2B-4B8A-93CC-5C5EDE997C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7C4909A7-1A79-4BF9-8915-3997421622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E03024-A490-4501-A9A8-412AC9E9A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B0643-B51C-4D99-8143-6A495008AFF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05AB-02A1-4A53-90A5-B9C20E20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905AB-02A1-4A53-90A5-B9C20E20C9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0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60561B-1A0C-4904-8F47-5DBD4B036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DBB26-9399-431B-AC6C-2C19629DD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543EB7-B673-4888-8E26-8812BFCD6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F37F-7876-40D0-8207-FBA17176C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7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07C2AD-86BB-487C-AC4C-2EDF64418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FB4362-BE60-4E35-A3CA-913FA0784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C004FF-11A4-498D-A2F3-782E780A9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A5CB7-2016-4A26-8EDA-352A30B06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09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DEF25-7D9E-4B44-AB68-A37B59A08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2194CB-9317-4D6A-A384-2CDDC2D95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E00DC-6A3B-470D-8993-3F8EA5F29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8CEE-2AB2-4379-8223-524EDF85B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94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D55488-B9D5-40A5-87E2-4A839021B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12F18-5525-4E46-9384-B396CE2DE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FCD024-CAA8-4A92-9DFF-A15F9E0C3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30AB-C1B7-414E-80E1-CFB9F0E92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185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DCE3C-176F-4CB0-A2FE-03101E14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48208-4A3B-4876-A9AD-677077BA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1F8BD-A514-490D-9089-CEE69116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5134F65-9B9B-4FD3-B933-1804A227C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883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5C5A5-4C78-491F-B629-2F470EE2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36A6-9BDF-4739-BFB9-19D45203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C4DFF-0B7F-4B35-B065-CBCF439B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9DFC0FE-9FC1-47D4-8264-765CF795A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96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2A083-9391-45A7-8B04-11D95A1CF8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3930C-80E6-477F-BCB7-A88B149F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6B387-E59D-43A2-86CC-F7A0BF21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75E5BC4-9601-49D1-B269-655B15643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19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3DAEF-14AE-4AEF-AB77-4738EBD6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39DA4-D0E5-46E5-A46E-C0857450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BB666-C614-4AD6-8A61-1D122D1D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1ABD6A2-890E-452B-9B5E-8FC44C65B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475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79928-CA07-40A0-9F4B-CC2266E4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2F5DC-C836-4E5E-9A9D-19719BCE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89EFB-2BD6-4787-80E8-AE4B3B92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057888-3298-4DF7-87F5-58402CE00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980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3D02E-581A-4969-A0BA-EBA6134859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1AD0D9-DD16-4728-85AA-92126A13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A98C6-2927-4E2F-ADF7-E995CC2F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A7B3149-3FB1-4902-A8FE-81E991748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02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BB55C-22C0-43F4-A651-7011DBB6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39C60-810C-495E-90FA-FE6875E8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95ABC-D4E9-4EAC-89F1-6C804525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73763DA-5E6B-41F8-A5E4-CEF2D638D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4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F00F2-0457-464B-A037-583B13102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958F3-1F27-477E-AEF2-6AACD2D1D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CDE736-BDD8-4219-A4E3-0EE38DE0F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8B1AC-519C-41DF-8E20-40D515815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27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F47EA-3A54-4F1A-A024-C8EC9B93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4A260-D2D8-461B-AEB7-61BAA376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F5ED9-CB7D-4153-8CC7-24214C13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8ECCEEC-FBE8-49ED-BA08-910526864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00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A5337-4192-4169-9E5B-19ED39F857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5838-2827-4ED2-9092-38C0B66D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5430-18A2-42C5-9012-F64E996B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F2886EC-7E30-4AC8-BBEE-017C6F940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356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9E767-A685-4CC4-BC6B-532CDC69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38EAB-3516-47A2-BCD9-5999FF50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5F052-DF30-4AEC-A275-68FBC5F0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82C26D-92FE-4256-84F8-7B593D836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368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C4C5-2BD5-42B1-9D96-F90C4C1F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BAF2F-393B-4ACC-97FE-A1DF1F59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DDE26-278B-41BD-8599-2C04AEF2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BE26D91-E930-4E95-AA4D-B19221F68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638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2B60D-1499-4CC9-93E6-893BEC54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6B979-12C1-4E7A-ACF7-C1733D41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9D1F3-2095-46A2-9CE8-D86CFEC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DD24381-1D2E-4BF3-B4BF-ED03B2DF6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629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4228D-4DC8-45F8-994A-DCD3B25C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7B5CF-6038-44D2-9EBC-832F4CAD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87114-F9FC-4176-A8E0-47E7268D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40FAAE1-2F47-444E-B7D6-70A50646A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14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C0770-9DF5-4D2E-8527-2F333A01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00C79-205A-4E6A-901E-BF29FD09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2C78E-02AF-4579-B244-A3A5CAED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C235E43-0720-4BE5-BDFE-8FCC099DB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748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2FA0E-75A3-4E88-A9AB-DA180D1F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F86CC-1328-488A-819E-C2FAF9EE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180AC-FA1A-4C95-A3FC-A5E82190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3B71673-0062-4B54-858C-A3636227D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017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A3751E-852C-4C14-B6BB-FEFE84B3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957D3-968F-40B4-89C4-D3A25428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5CC2E-4DBC-4BE6-9C47-0C5D1B769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B3B65AE-9CF2-4377-8459-B4A49505C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820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4BA9-898B-482E-9473-2BC5C0EF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742F0-3ADF-4E9A-8B60-5B6A787D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B0844-AE33-48DC-AE21-013F3A19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7B9BE04-0240-4CFD-A151-B647285DE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33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BE05EB-CCC7-4925-92EF-19A7D8CC1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6F6F8C-3EFE-43EE-94B3-358684B04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CD77C6-1168-4654-85AB-E1D86B4B0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DD13E-37E7-4266-9233-345F4D92D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8000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21E2-8E3D-46E5-8986-172803A7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E6B80-47EB-46D9-AFA7-F3F1DAB3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5FF47-7567-46B2-9293-9E440D61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192BAE0-526A-4717-84BB-B874783E1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910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0BB23-524D-4931-8943-43747406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AEE23-9261-4464-AA31-56B3DE97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24864-7FCC-4FDE-9967-84EA504B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38A320E-82ED-4D01-AB3F-0A726BEA8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596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72113-5927-4935-9107-4956AFC3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E9C5D-5663-4F1A-93A6-3E0685B8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90048-38AA-4671-8B96-AB3F3EF7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0C15392-66AA-4734-94D8-FC7A797AB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522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84472-6043-485B-A9FE-85A10573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4B4A-1353-47E7-80BD-A0BE32BD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E3518-C8FB-4D68-8115-6C5357F7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5A72025-F120-4ADA-B7F4-AE0D267BA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136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20719-C841-43CA-9CBE-E5F3C567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7652-B068-4B3F-85EF-2903B5B9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53B9-FA99-4B4A-BD17-B04991C5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BC00428-1BB6-47BF-9C16-2A94A6008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97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6A3CA-6F17-414D-AEBA-EAF476E72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A9445-8336-4F7C-9F65-C0F939735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0E8456-BE75-4DFA-A2AE-74B9280ED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1ACBF-EA8F-456F-AC9D-EF9479437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104BB4-84D6-41D7-8836-2C79B2557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997104-178E-44EE-A609-897DFEC03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388DE9-2F0A-47EA-A7FF-91E91E35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5C9AB-EFDD-4845-AC76-0E8F95EEB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70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0BBBFA-F883-4B1F-ACE9-EB8ACF037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663606-289F-43D1-941E-EEA866D01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871688-8C3A-4816-9CFC-7F5A1B16A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FFA0-F70A-4681-AC65-D6DDB2B75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28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E2397-1358-49B1-9AAD-A8258A24E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5DC946-42FF-4C8D-80F9-5B9544673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3BB035-477E-4F0C-9F99-CF1AD331F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347A-32F2-46A7-B6CF-4C9E9D7E5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95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932608-726A-4320-85A3-C4269577F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438786-F844-4BF8-9C46-FF40EB47F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03341-AEF9-41A0-9495-8DACFB081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5262-3AC6-4864-A443-78B844348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2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C66D6D-46C8-4A61-BFAA-C52D79D35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A6E11-D4EB-44D0-BF49-AFBBB4CCA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BD6F1-CD69-44CA-8283-F1409E99A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2A826-5E3D-4228-9B72-718C3E053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79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1C1F61-0827-45EA-A00B-74CC2233B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529AD9-E399-47BA-A25C-67466E49A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A4B8DF-1A3D-44D8-8D48-5178998ECB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10D256-2892-4997-8C17-F75142A7A2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F35C97-B273-40D8-8B57-8FF71FF9CA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4A4A06-F667-4FE4-8DEA-F74940F3C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EF9C3CFF-8789-4257-B0D7-1B49437E6F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4DB6D55F-A10C-4984-9061-A0ADC3BA3C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AC1D286C-7B32-4A32-AA7B-BE720E07EE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0B04336D-9E04-4B3B-A973-3E97E138F1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EA3EE20A-D887-462A-9D41-357C16CDD0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8D73409D-96D3-4584-BC31-FBBBCE5F3F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13" name="Percent">
            <a:extLst>
              <a:ext uri="{FF2B5EF4-FFF2-40B4-BE49-F238E27FC236}">
                <a16:creationId xmlns:a16="http://schemas.microsoft.com/office/drawing/2014/main" id="{02C57BD2-9BF8-4DD8-A8E8-A4CCDE6778C4}"/>
              </a:ext>
            </a:extLst>
          </p:cNvPr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>
            <a:extLst>
              <a:ext uri="{FF2B5EF4-FFF2-40B4-BE49-F238E27FC236}">
                <a16:creationId xmlns:a16="http://schemas.microsoft.com/office/drawing/2014/main" id="{2162F8F8-A715-4074-BACE-F404CDA0BD01}"/>
              </a:ext>
            </a:extLst>
          </p:cNvPr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>
            <a:extLst>
              <a:ext uri="{FF2B5EF4-FFF2-40B4-BE49-F238E27FC236}">
                <a16:creationId xmlns:a16="http://schemas.microsoft.com/office/drawing/2014/main" id="{81B550A3-FA65-4C9C-96C2-526B06C76C5E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9605108D-D780-4A67-A642-F7B5FDDCE8E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>
              <a:extLst>
                <a:ext uri="{FF2B5EF4-FFF2-40B4-BE49-F238E27FC236}">
                  <a16:creationId xmlns:a16="http://schemas.microsoft.com/office/drawing/2014/main" id="{83CA6BAD-7C38-4D08-B30A-42D06863D4F3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orrectBar1">
              <a:extLst>
                <a:ext uri="{FF2B5EF4-FFF2-40B4-BE49-F238E27FC236}">
                  <a16:creationId xmlns:a16="http://schemas.microsoft.com/office/drawing/2014/main" id="{25A0B96A-2967-4FEF-A375-4AB9F5065408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D3543FB9-E3A2-4DE0-9020-6C6C546D88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>
              <a:extLst>
                <a:ext uri="{FF2B5EF4-FFF2-40B4-BE49-F238E27FC236}">
                  <a16:creationId xmlns:a16="http://schemas.microsoft.com/office/drawing/2014/main" id="{A9C07D38-8F01-415A-A00A-E9A645FA39C9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>
              <a:extLst>
                <a:ext uri="{FF2B5EF4-FFF2-40B4-BE49-F238E27FC236}">
                  <a16:creationId xmlns:a16="http://schemas.microsoft.com/office/drawing/2014/main" id="{3AAE734C-FA9C-422A-BDB9-46F78F430523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>
              <a:extLst>
                <a:ext uri="{FF2B5EF4-FFF2-40B4-BE49-F238E27FC236}">
                  <a16:creationId xmlns:a16="http://schemas.microsoft.com/office/drawing/2014/main" id="{5D8BD00E-863E-4B2D-93F3-C6E7C6EC2BC2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>
              <a:extLst>
                <a:ext uri="{FF2B5EF4-FFF2-40B4-BE49-F238E27FC236}">
                  <a16:creationId xmlns:a16="http://schemas.microsoft.com/office/drawing/2014/main" id="{05177C54-00C0-42E0-B4DA-D4D7E25D5561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>
              <a:extLst>
                <a:ext uri="{FF2B5EF4-FFF2-40B4-BE49-F238E27FC236}">
                  <a16:creationId xmlns:a16="http://schemas.microsoft.com/office/drawing/2014/main" id="{F560E11D-7C0C-4F72-8019-21BA939901C0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81110299-B551-4253-9C0F-09E7D6B7760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>
              <a:extLst>
                <a:ext uri="{FF2B5EF4-FFF2-40B4-BE49-F238E27FC236}">
                  <a16:creationId xmlns:a16="http://schemas.microsoft.com/office/drawing/2014/main" id="{4D46DE0A-6791-4D62-B5D5-5FED139C10FF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IncorrectBar3">
              <a:extLst>
                <a:ext uri="{FF2B5EF4-FFF2-40B4-BE49-F238E27FC236}">
                  <a16:creationId xmlns:a16="http://schemas.microsoft.com/office/drawing/2014/main" id="{EAB5C41D-4CB4-46A8-9C77-8820BE144AB2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IncorrectBar4">
              <a:extLst>
                <a:ext uri="{FF2B5EF4-FFF2-40B4-BE49-F238E27FC236}">
                  <a16:creationId xmlns:a16="http://schemas.microsoft.com/office/drawing/2014/main" id="{E432B8E0-A1B5-4F70-9922-3CCBAD8FFA34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70334C75-2F2C-4F7D-A9CD-C79A61EB56B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>
              <a:extLst>
                <a:ext uri="{FF2B5EF4-FFF2-40B4-BE49-F238E27FC236}">
                  <a16:creationId xmlns:a16="http://schemas.microsoft.com/office/drawing/2014/main" id="{65EDFE3B-A710-4E93-B1CC-F73689809CA5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>
              <a:extLst>
                <a:ext uri="{FF2B5EF4-FFF2-40B4-BE49-F238E27FC236}">
                  <a16:creationId xmlns:a16="http://schemas.microsoft.com/office/drawing/2014/main" id="{B80E0C15-14BD-4854-9A20-3F47E7BECCE2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>
              <a:extLst>
                <a:ext uri="{FF2B5EF4-FFF2-40B4-BE49-F238E27FC236}">
                  <a16:creationId xmlns:a16="http://schemas.microsoft.com/office/drawing/2014/main" id="{59B34AE4-D1D9-4EF7-8A23-347ADD73B996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>
              <a:extLst>
                <a:ext uri="{FF2B5EF4-FFF2-40B4-BE49-F238E27FC236}">
                  <a16:creationId xmlns:a16="http://schemas.microsoft.com/office/drawing/2014/main" id="{74DC8DEC-F7C8-457B-A93C-B7D56CC98315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>
              <a:extLst>
                <a:ext uri="{FF2B5EF4-FFF2-40B4-BE49-F238E27FC236}">
                  <a16:creationId xmlns:a16="http://schemas.microsoft.com/office/drawing/2014/main" id="{BF281947-3C73-414C-A478-F47548386F35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D0EC9374-B0DC-4DD9-9C6A-54CF400C644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>
              <a:extLst>
                <a:ext uri="{FF2B5EF4-FFF2-40B4-BE49-F238E27FC236}">
                  <a16:creationId xmlns:a16="http://schemas.microsoft.com/office/drawing/2014/main" id="{BE455189-CACD-4E78-99F4-D0256BBCFD78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>
              <a:extLst>
                <a:ext uri="{FF2B5EF4-FFF2-40B4-BE49-F238E27FC236}">
                  <a16:creationId xmlns:a16="http://schemas.microsoft.com/office/drawing/2014/main" id="{A78F2B77-4292-43C6-85BF-E088ED2CF180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>
              <a:extLst>
                <a:ext uri="{FF2B5EF4-FFF2-40B4-BE49-F238E27FC236}">
                  <a16:creationId xmlns:a16="http://schemas.microsoft.com/office/drawing/2014/main" id="{F86EBBE3-0D5C-404D-8C7A-57ED94174A59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>
              <a:extLst>
                <a:ext uri="{FF2B5EF4-FFF2-40B4-BE49-F238E27FC236}">
                  <a16:creationId xmlns:a16="http://schemas.microsoft.com/office/drawing/2014/main" id="{EAE0013D-9678-4C74-9C37-E8FC45071C3B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>
              <a:extLst>
                <a:ext uri="{FF2B5EF4-FFF2-40B4-BE49-F238E27FC236}">
                  <a16:creationId xmlns:a16="http://schemas.microsoft.com/office/drawing/2014/main" id="{F54A00CC-DFD1-4F51-A9EB-DE531B46FFC9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>
              <a:extLst>
                <a:ext uri="{FF2B5EF4-FFF2-40B4-BE49-F238E27FC236}">
                  <a16:creationId xmlns:a16="http://schemas.microsoft.com/office/drawing/2014/main" id="{018E4FD0-F1AA-4E53-8F01-E37E83CDBD2F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A246DB86-8E8A-4863-84B2-01D19A0F4F7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>
              <a:extLst>
                <a:ext uri="{FF2B5EF4-FFF2-40B4-BE49-F238E27FC236}">
                  <a16:creationId xmlns:a16="http://schemas.microsoft.com/office/drawing/2014/main" id="{2EB7E7A9-3160-4FAE-A590-25E35C2EC205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>
              <a:extLst>
                <a:ext uri="{FF2B5EF4-FFF2-40B4-BE49-F238E27FC236}">
                  <a16:creationId xmlns:a16="http://schemas.microsoft.com/office/drawing/2014/main" id="{08EEC981-C858-4411-B156-E2472047905E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>
              <a:extLst>
                <a:ext uri="{FF2B5EF4-FFF2-40B4-BE49-F238E27FC236}">
                  <a16:creationId xmlns:a16="http://schemas.microsoft.com/office/drawing/2014/main" id="{AF944E9C-4BB9-4F03-955F-E25D7EAA574F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>
              <a:extLst>
                <a:ext uri="{FF2B5EF4-FFF2-40B4-BE49-F238E27FC236}">
                  <a16:creationId xmlns:a16="http://schemas.microsoft.com/office/drawing/2014/main" id="{3F058103-D5CF-49F9-A2EE-2CB65EEE2CC9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7D211E-69B6-48C1-A25C-09EA4E0478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>
                <a:solidFill>
                  <a:schemeClr val="accent2"/>
                </a:solidFill>
              </a:rPr>
              <a:t>Quadrilaterals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96FC357-5461-45D1-81D2-D439636401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752600"/>
            <a:ext cx="6096000" cy="42672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Parallelogram</a:t>
            </a:r>
          </a:p>
          <a:p>
            <a:pPr eaLnBrk="1" hangingPunct="1"/>
            <a:r>
              <a:rPr lang="en-US" altLang="en-US" sz="4000" b="1"/>
              <a:t>Rectangle</a:t>
            </a:r>
          </a:p>
          <a:p>
            <a:pPr eaLnBrk="1" hangingPunct="1"/>
            <a:r>
              <a:rPr lang="en-US" altLang="en-US" sz="4000" b="1"/>
              <a:t>Rhombus</a:t>
            </a:r>
          </a:p>
          <a:p>
            <a:pPr eaLnBrk="1" hangingPunct="1"/>
            <a:r>
              <a:rPr lang="en-US" altLang="en-US" sz="4000" b="1"/>
              <a:t>Square</a:t>
            </a:r>
          </a:p>
          <a:p>
            <a:pPr eaLnBrk="1" hangingPunct="1"/>
            <a:r>
              <a:rPr lang="en-US" altLang="en-US" sz="4000" b="1"/>
              <a:t>Trapezoid</a:t>
            </a:r>
          </a:p>
          <a:p>
            <a:pPr eaLnBrk="1" hangingPunct="1"/>
            <a:r>
              <a:rPr lang="en-US" altLang="en-US" sz="4000" b="1"/>
              <a:t>Kite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C5BE80B-BDA7-45C8-B1E4-240B73842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Trapezoids</a:t>
            </a:r>
          </a:p>
        </p:txBody>
      </p:sp>
      <p:sp>
        <p:nvSpPr>
          <p:cNvPr id="25607" name="Freeform 7">
            <a:extLst>
              <a:ext uri="{FF2B5EF4-FFF2-40B4-BE49-F238E27FC236}">
                <a16:creationId xmlns:a16="http://schemas.microsoft.com/office/drawing/2014/main" id="{FFE0FDC5-9A49-492B-A59B-50F77F09640B}"/>
              </a:ext>
            </a:extLst>
          </p:cNvPr>
          <p:cNvSpPr>
            <a:spLocks/>
          </p:cNvSpPr>
          <p:nvPr/>
        </p:nvSpPr>
        <p:spPr bwMode="auto">
          <a:xfrm>
            <a:off x="2362200" y="1676400"/>
            <a:ext cx="4495800" cy="1905000"/>
          </a:xfrm>
          <a:custGeom>
            <a:avLst/>
            <a:gdLst>
              <a:gd name="T0" fmla="*/ 946484 w 2736"/>
              <a:gd name="T1" fmla="*/ 0 h 1008"/>
              <a:gd name="T2" fmla="*/ 0 w 2736"/>
              <a:gd name="T3" fmla="*/ 1905000 h 1008"/>
              <a:gd name="T4" fmla="*/ 4495800 w 2736"/>
              <a:gd name="T5" fmla="*/ 1905000 h 1008"/>
              <a:gd name="T6" fmla="*/ 2839453 w 2736"/>
              <a:gd name="T7" fmla="*/ 0 h 1008"/>
              <a:gd name="T8" fmla="*/ 946484 w 2736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6"/>
              <a:gd name="T16" fmla="*/ 0 h 1008"/>
              <a:gd name="T17" fmla="*/ 2736 w 273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6" h="1008">
                <a:moveTo>
                  <a:pt x="576" y="0"/>
                </a:moveTo>
                <a:lnTo>
                  <a:pt x="0" y="1008"/>
                </a:lnTo>
                <a:lnTo>
                  <a:pt x="2736" y="1008"/>
                </a:lnTo>
                <a:lnTo>
                  <a:pt x="1728" y="0"/>
                </a:lnTo>
                <a:lnTo>
                  <a:pt x="576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4">
            <a:extLst>
              <a:ext uri="{FF2B5EF4-FFF2-40B4-BE49-F238E27FC236}">
                <a16:creationId xmlns:a16="http://schemas.microsoft.com/office/drawing/2014/main" id="{26D56D09-9DE7-4EEE-B81A-36A12217ED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676400"/>
            <a:ext cx="152400" cy="1905000"/>
            <a:chOff x="2640" y="1056"/>
            <a:chExt cx="96" cy="1200"/>
          </a:xfrm>
        </p:grpSpPr>
        <p:sp>
          <p:nvSpPr>
            <p:cNvPr id="36880" name="Line 8">
              <a:extLst>
                <a:ext uri="{FF2B5EF4-FFF2-40B4-BE49-F238E27FC236}">
                  <a16:creationId xmlns:a16="http://schemas.microsoft.com/office/drawing/2014/main" id="{1133E612-AEA9-4E58-A6C2-B6A9DBFB8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256"/>
              <a:ext cx="96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9">
              <a:extLst>
                <a:ext uri="{FF2B5EF4-FFF2-40B4-BE49-F238E27FC236}">
                  <a16:creationId xmlns:a16="http://schemas.microsoft.com/office/drawing/2014/main" id="{DCFA2D65-3797-4C56-8350-D678B67E3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056"/>
              <a:ext cx="96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0" name="Text Box 10">
            <a:extLst>
              <a:ext uri="{FF2B5EF4-FFF2-40B4-BE49-F238E27FC236}">
                <a16:creationId xmlns:a16="http://schemas.microsoft.com/office/drawing/2014/main" id="{203104D2-205D-4831-A61E-76A0F506C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148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One pair of parallel sides.</a:t>
            </a:r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4122926B-C0EC-477C-9A52-9A8C9F2539D3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600200"/>
            <a:ext cx="4114800" cy="1981200"/>
            <a:chOff x="1584" y="1008"/>
            <a:chExt cx="2592" cy="1248"/>
          </a:xfrm>
        </p:grpSpPr>
        <p:grpSp>
          <p:nvGrpSpPr>
            <p:cNvPr id="36872" name="Group 14">
              <a:extLst>
                <a:ext uri="{FF2B5EF4-FFF2-40B4-BE49-F238E27FC236}">
                  <a16:creationId xmlns:a16="http://schemas.microsoft.com/office/drawing/2014/main" id="{CFDE38F1-90AB-4048-B8AB-1CEA50657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008"/>
              <a:ext cx="816" cy="1248"/>
              <a:chOff x="1584" y="1008"/>
              <a:chExt cx="816" cy="1248"/>
            </a:xfrm>
          </p:grpSpPr>
          <p:sp>
            <p:nvSpPr>
              <p:cNvPr id="36877" name="Freeform 11">
                <a:extLst>
                  <a:ext uri="{FF2B5EF4-FFF2-40B4-BE49-F238E27FC236}">
                    <a16:creationId xmlns:a16="http://schemas.microsoft.com/office/drawing/2014/main" id="{055B71DB-077F-4390-B0CA-06ADAB52B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2064"/>
                <a:ext cx="224" cy="192"/>
              </a:xfrm>
              <a:custGeom>
                <a:avLst/>
                <a:gdLst>
                  <a:gd name="T0" fmla="*/ 0 w 224"/>
                  <a:gd name="T1" fmla="*/ 0 h 192"/>
                  <a:gd name="T2" fmla="*/ 192 w 224"/>
                  <a:gd name="T3" fmla="*/ 48 h 192"/>
                  <a:gd name="T4" fmla="*/ 192 w 224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24"/>
                  <a:gd name="T10" fmla="*/ 0 h 192"/>
                  <a:gd name="T11" fmla="*/ 224 w 22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" h="192">
                    <a:moveTo>
                      <a:pt x="0" y="0"/>
                    </a:moveTo>
                    <a:cubicBezTo>
                      <a:pt x="80" y="8"/>
                      <a:pt x="160" y="16"/>
                      <a:pt x="192" y="48"/>
                    </a:cubicBezTo>
                    <a:cubicBezTo>
                      <a:pt x="224" y="80"/>
                      <a:pt x="208" y="136"/>
                      <a:pt x="192" y="192"/>
                    </a:cubicBezTo>
                  </a:path>
                </a:pathLst>
              </a:custGeom>
              <a:noFill/>
              <a:ln w="57150" cmpd="sng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2">
                <a:extLst>
                  <a:ext uri="{FF2B5EF4-FFF2-40B4-BE49-F238E27FC236}">
                    <a16:creationId xmlns:a16="http://schemas.microsoft.com/office/drawing/2014/main" id="{8F42C5BD-83DD-4DB4-88B8-EF94DD988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6" y="1008"/>
                <a:ext cx="288" cy="216"/>
              </a:xfrm>
              <a:custGeom>
                <a:avLst/>
                <a:gdLst>
                  <a:gd name="T0" fmla="*/ 0 w 288"/>
                  <a:gd name="T1" fmla="*/ 144 h 216"/>
                  <a:gd name="T2" fmla="*/ 192 w 288"/>
                  <a:gd name="T3" fmla="*/ 192 h 216"/>
                  <a:gd name="T4" fmla="*/ 288 w 288"/>
                  <a:gd name="T5" fmla="*/ 0 h 216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16"/>
                  <a:gd name="T11" fmla="*/ 288 w 288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16">
                    <a:moveTo>
                      <a:pt x="0" y="144"/>
                    </a:moveTo>
                    <a:cubicBezTo>
                      <a:pt x="72" y="180"/>
                      <a:pt x="144" y="216"/>
                      <a:pt x="192" y="192"/>
                    </a:cubicBezTo>
                    <a:cubicBezTo>
                      <a:pt x="240" y="168"/>
                      <a:pt x="264" y="84"/>
                      <a:pt x="288" y="0"/>
                    </a:cubicBezTo>
                  </a:path>
                </a:pathLst>
              </a:custGeom>
              <a:noFill/>
              <a:ln w="57150" cmpd="sng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3">
                <a:extLst>
                  <a:ext uri="{FF2B5EF4-FFF2-40B4-BE49-F238E27FC236}">
                    <a16:creationId xmlns:a16="http://schemas.microsoft.com/office/drawing/2014/main" id="{A372064F-CEAA-473F-8849-1D71D3A12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8" y="1008"/>
                <a:ext cx="432" cy="288"/>
              </a:xfrm>
              <a:custGeom>
                <a:avLst/>
                <a:gdLst>
                  <a:gd name="T0" fmla="*/ 0 w 288"/>
                  <a:gd name="T1" fmla="*/ 192 h 216"/>
                  <a:gd name="T2" fmla="*/ 288 w 288"/>
                  <a:gd name="T3" fmla="*/ 256 h 216"/>
                  <a:gd name="T4" fmla="*/ 432 w 288"/>
                  <a:gd name="T5" fmla="*/ 0 h 216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16"/>
                  <a:gd name="T11" fmla="*/ 288 w 288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16">
                    <a:moveTo>
                      <a:pt x="0" y="144"/>
                    </a:moveTo>
                    <a:cubicBezTo>
                      <a:pt x="72" y="180"/>
                      <a:pt x="144" y="216"/>
                      <a:pt x="192" y="192"/>
                    </a:cubicBezTo>
                    <a:cubicBezTo>
                      <a:pt x="240" y="168"/>
                      <a:pt x="264" y="84"/>
                      <a:pt x="288" y="0"/>
                    </a:cubicBezTo>
                  </a:path>
                </a:pathLst>
              </a:custGeom>
              <a:noFill/>
              <a:ln w="57150" cmpd="sng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73" name="Group 21">
              <a:extLst>
                <a:ext uri="{FF2B5EF4-FFF2-40B4-BE49-F238E27FC236}">
                  <a16:creationId xmlns:a16="http://schemas.microsoft.com/office/drawing/2014/main" id="{48B9C5A4-389A-4BBA-BA07-F1C46A7514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1056"/>
              <a:ext cx="1104" cy="1200"/>
              <a:chOff x="3072" y="1056"/>
              <a:chExt cx="1104" cy="1200"/>
            </a:xfrm>
          </p:grpSpPr>
          <p:sp>
            <p:nvSpPr>
              <p:cNvPr id="36874" name="Freeform 18">
                <a:extLst>
                  <a:ext uri="{FF2B5EF4-FFF2-40B4-BE49-F238E27FC236}">
                    <a16:creationId xmlns:a16="http://schemas.microsoft.com/office/drawing/2014/main" id="{EE4F4213-7961-401E-8F4F-7E31D955B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" y="2064"/>
                <a:ext cx="144" cy="192"/>
              </a:xfrm>
              <a:custGeom>
                <a:avLst/>
                <a:gdLst>
                  <a:gd name="T0" fmla="*/ 144 w 192"/>
                  <a:gd name="T1" fmla="*/ 0 h 192"/>
                  <a:gd name="T2" fmla="*/ 0 w 192"/>
                  <a:gd name="T3" fmla="*/ 96 h 192"/>
                  <a:gd name="T4" fmla="*/ 144 w 192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92"/>
                  <a:gd name="T11" fmla="*/ 192 w 192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92">
                    <a:moveTo>
                      <a:pt x="192" y="0"/>
                    </a:moveTo>
                    <a:cubicBezTo>
                      <a:pt x="96" y="32"/>
                      <a:pt x="0" y="64"/>
                      <a:pt x="0" y="96"/>
                    </a:cubicBezTo>
                    <a:cubicBezTo>
                      <a:pt x="0" y="128"/>
                      <a:pt x="96" y="160"/>
                      <a:pt x="192" y="192"/>
                    </a:cubicBez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9">
                <a:extLst>
                  <a:ext uri="{FF2B5EF4-FFF2-40B4-BE49-F238E27FC236}">
                    <a16:creationId xmlns:a16="http://schemas.microsoft.com/office/drawing/2014/main" id="{B5CDF243-35F9-4CE8-A8B2-F5A52EF5C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8" y="1056"/>
                <a:ext cx="240" cy="168"/>
              </a:xfrm>
              <a:custGeom>
                <a:avLst/>
                <a:gdLst>
                  <a:gd name="T0" fmla="*/ 0 w 240"/>
                  <a:gd name="T1" fmla="*/ 0 h 168"/>
                  <a:gd name="T2" fmla="*/ 48 w 240"/>
                  <a:gd name="T3" fmla="*/ 144 h 168"/>
                  <a:gd name="T4" fmla="*/ 240 w 240"/>
                  <a:gd name="T5" fmla="*/ 144 h 168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68"/>
                  <a:gd name="T11" fmla="*/ 240 w 240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68">
                    <a:moveTo>
                      <a:pt x="0" y="0"/>
                    </a:moveTo>
                    <a:cubicBezTo>
                      <a:pt x="4" y="60"/>
                      <a:pt x="8" y="120"/>
                      <a:pt x="48" y="144"/>
                    </a:cubicBezTo>
                    <a:cubicBezTo>
                      <a:pt x="88" y="168"/>
                      <a:pt x="164" y="156"/>
                      <a:pt x="240" y="144"/>
                    </a:cubicBez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20">
                <a:extLst>
                  <a:ext uri="{FF2B5EF4-FFF2-40B4-BE49-F238E27FC236}">
                    <a16:creationId xmlns:a16="http://schemas.microsoft.com/office/drawing/2014/main" id="{6FFA46F7-4B0D-466E-8CC0-615598DEB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1056"/>
                <a:ext cx="432" cy="240"/>
              </a:xfrm>
              <a:custGeom>
                <a:avLst/>
                <a:gdLst>
                  <a:gd name="T0" fmla="*/ 0 w 240"/>
                  <a:gd name="T1" fmla="*/ 0 h 168"/>
                  <a:gd name="T2" fmla="*/ 86 w 240"/>
                  <a:gd name="T3" fmla="*/ 206 h 168"/>
                  <a:gd name="T4" fmla="*/ 432 w 240"/>
                  <a:gd name="T5" fmla="*/ 206 h 168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68"/>
                  <a:gd name="T11" fmla="*/ 240 w 240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68">
                    <a:moveTo>
                      <a:pt x="0" y="0"/>
                    </a:moveTo>
                    <a:cubicBezTo>
                      <a:pt x="4" y="60"/>
                      <a:pt x="8" y="120"/>
                      <a:pt x="48" y="144"/>
                    </a:cubicBezTo>
                    <a:cubicBezTo>
                      <a:pt x="88" y="168"/>
                      <a:pt x="164" y="156"/>
                      <a:pt x="240" y="144"/>
                    </a:cubicBezTo>
                  </a:path>
                </a:pathLst>
              </a:custGeom>
              <a:noFill/>
              <a:ln w="5715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23" name="Text Box 23">
            <a:extLst>
              <a:ext uri="{FF2B5EF4-FFF2-40B4-BE49-F238E27FC236}">
                <a16:creationId xmlns:a16="http://schemas.microsoft.com/office/drawing/2014/main" id="{E1D9DA0A-4762-4D91-9404-B1C300475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7244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Two pair of supplementary 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10" grpId="0" autoUpdateAnimBg="0"/>
      <p:bldP spid="256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91E3387-24E9-4308-9BE6-44739801C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Isosceles Trapezoid</a:t>
            </a: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DCDC093F-B125-4EF3-8B71-A3FB8C50BAC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552700" y="1951038"/>
            <a:ext cx="4038600" cy="1981200"/>
          </a:xfrm>
          <a:custGeom>
            <a:avLst/>
            <a:gdLst>
              <a:gd name="T0" fmla="*/ 660717765 w 21600"/>
              <a:gd name="T1" fmla="*/ 90860033 h 21600"/>
              <a:gd name="T2" fmla="*/ 377553008 w 21600"/>
              <a:gd name="T3" fmla="*/ 181720067 h 21600"/>
              <a:gd name="T4" fmla="*/ 94388252 w 21600"/>
              <a:gd name="T5" fmla="*/ 90860033 h 21600"/>
              <a:gd name="T6" fmla="*/ 37755300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B3617FD0-0220-43DB-A4F7-90649E342570}"/>
              </a:ext>
            </a:extLst>
          </p:cNvPr>
          <p:cNvGrpSpPr>
            <a:grpSpLocks/>
          </p:cNvGrpSpPr>
          <p:nvPr/>
        </p:nvGrpSpPr>
        <p:grpSpPr bwMode="auto">
          <a:xfrm>
            <a:off x="2857500" y="2789238"/>
            <a:ext cx="3581400" cy="0"/>
            <a:chOff x="1632" y="1920"/>
            <a:chExt cx="2256" cy="0"/>
          </a:xfrm>
        </p:grpSpPr>
        <p:sp>
          <p:nvSpPr>
            <p:cNvPr id="37905" name="Line 5">
              <a:extLst>
                <a:ext uri="{FF2B5EF4-FFF2-40B4-BE49-F238E27FC236}">
                  <a16:creationId xmlns:a16="http://schemas.microsoft.com/office/drawing/2014/main" id="{2757AEDA-43C1-4213-9B92-776985C23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920"/>
              <a:ext cx="48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6">
              <a:extLst>
                <a:ext uri="{FF2B5EF4-FFF2-40B4-BE49-F238E27FC236}">
                  <a16:creationId xmlns:a16="http://schemas.microsoft.com/office/drawing/2014/main" id="{3ECADB3E-64CB-4402-A3B0-A71AA9123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920"/>
              <a:ext cx="480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1" name="Text Box 7">
            <a:extLst>
              <a:ext uri="{FF2B5EF4-FFF2-40B4-BE49-F238E27FC236}">
                <a16:creationId xmlns:a16="http://schemas.microsoft.com/office/drawing/2014/main" id="{0BA5DFF9-D160-4870-BCB2-B1B0A098C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196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Nonparallel sides congruent.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73735684-FAF4-40A4-B673-46DDCC04E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9530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Two pair of base angles congruent.</a:t>
            </a: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97DC2D40-726C-4189-8CA6-58813FF55B64}"/>
              </a:ext>
            </a:extLst>
          </p:cNvPr>
          <p:cNvGrpSpPr>
            <a:grpSpLocks/>
          </p:cNvGrpSpPr>
          <p:nvPr/>
        </p:nvGrpSpPr>
        <p:grpSpPr bwMode="auto">
          <a:xfrm>
            <a:off x="2781300" y="2027238"/>
            <a:ext cx="3505200" cy="1828800"/>
            <a:chOff x="1584" y="1440"/>
            <a:chExt cx="2208" cy="1152"/>
          </a:xfrm>
        </p:grpSpPr>
        <p:grpSp>
          <p:nvGrpSpPr>
            <p:cNvPr id="37899" name="Group 11">
              <a:extLst>
                <a:ext uri="{FF2B5EF4-FFF2-40B4-BE49-F238E27FC236}">
                  <a16:creationId xmlns:a16="http://schemas.microsoft.com/office/drawing/2014/main" id="{3A9BA2B6-052B-4530-A510-805665EAF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448"/>
              <a:ext cx="2208" cy="144"/>
              <a:chOff x="1584" y="2448"/>
              <a:chExt cx="2208" cy="144"/>
            </a:xfrm>
          </p:grpSpPr>
          <p:sp>
            <p:nvSpPr>
              <p:cNvPr id="37903" name="Oval 9">
                <a:extLst>
                  <a:ext uri="{FF2B5EF4-FFF2-40B4-BE49-F238E27FC236}">
                    <a16:creationId xmlns:a16="http://schemas.microsoft.com/office/drawing/2014/main" id="{F613F82E-280B-4356-BD83-FFAA75885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7904" name="Oval 10">
                <a:extLst>
                  <a:ext uri="{FF2B5EF4-FFF2-40B4-BE49-F238E27FC236}">
                    <a16:creationId xmlns:a16="http://schemas.microsoft.com/office/drawing/2014/main" id="{E5BFF3C9-5946-47B3-BFB6-4C77136E4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244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37900" name="Group 14">
              <a:extLst>
                <a:ext uri="{FF2B5EF4-FFF2-40B4-BE49-F238E27FC236}">
                  <a16:creationId xmlns:a16="http://schemas.microsoft.com/office/drawing/2014/main" id="{07A25FE1-8C2D-449A-9D43-64704780A0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440"/>
              <a:ext cx="1294" cy="190"/>
              <a:chOff x="2064" y="1440"/>
              <a:chExt cx="1294" cy="190"/>
            </a:xfrm>
          </p:grpSpPr>
          <p:sp>
            <p:nvSpPr>
              <p:cNvPr id="37901" name="AutoShape 12">
                <a:extLst>
                  <a:ext uri="{FF2B5EF4-FFF2-40B4-BE49-F238E27FC236}">
                    <a16:creationId xmlns:a16="http://schemas.microsoft.com/office/drawing/2014/main" id="{64D5029C-3D3E-4B27-8F9C-065203CCD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90" cy="190"/>
              </a:xfrm>
              <a:prstGeom prst="star4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7902" name="AutoShape 13">
                <a:extLst>
                  <a:ext uri="{FF2B5EF4-FFF2-40B4-BE49-F238E27FC236}">
                    <a16:creationId xmlns:a16="http://schemas.microsoft.com/office/drawing/2014/main" id="{C1FC0572-C3B4-4852-A793-3DFA592B2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440"/>
                <a:ext cx="190" cy="190"/>
              </a:xfrm>
              <a:prstGeom prst="star4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26642" name="Line 18">
            <a:extLst>
              <a:ext uri="{FF2B5EF4-FFF2-40B4-BE49-F238E27FC236}">
                <a16:creationId xmlns:a16="http://schemas.microsoft.com/office/drawing/2014/main" id="{B29EE78D-C3BA-470D-A16C-E81108B276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2700" y="1951038"/>
            <a:ext cx="3044825" cy="19812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A4598AC4-D609-49A1-9B07-06D2D17A3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1951038"/>
            <a:ext cx="3048000" cy="19812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42982832-DFB4-4C58-B986-95E28959E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Diagonals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31" grpId="0" autoUpdateAnimBg="0"/>
      <p:bldP spid="26632" grpId="0" autoUpdateAnimBg="0"/>
      <p:bldP spid="266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7">
            <a:extLst>
              <a:ext uri="{FF2B5EF4-FFF2-40B4-BE49-F238E27FC236}">
                <a16:creationId xmlns:a16="http://schemas.microsoft.com/office/drawing/2014/main" id="{2BD05B7D-E8CF-453D-BA0F-F010EFE41FE3}"/>
              </a:ext>
            </a:extLst>
          </p:cNvPr>
          <p:cNvSpPr>
            <a:spLocks/>
          </p:cNvSpPr>
          <p:nvPr/>
        </p:nvSpPr>
        <p:spPr bwMode="auto">
          <a:xfrm>
            <a:off x="3102430" y="1752600"/>
            <a:ext cx="2667000" cy="1981200"/>
          </a:xfrm>
          <a:custGeom>
            <a:avLst/>
            <a:gdLst>
              <a:gd name="T0" fmla="*/ 1981200 w 1680"/>
              <a:gd name="T1" fmla="*/ 0 h 1248"/>
              <a:gd name="T2" fmla="*/ 0 w 1680"/>
              <a:gd name="T3" fmla="*/ 990600 h 1248"/>
              <a:gd name="T4" fmla="*/ 1981200 w 1680"/>
              <a:gd name="T5" fmla="*/ 1981200 h 1248"/>
              <a:gd name="T6" fmla="*/ 2667000 w 1680"/>
              <a:gd name="T7" fmla="*/ 990600 h 1248"/>
              <a:gd name="T8" fmla="*/ 1981200 w 1680"/>
              <a:gd name="T9" fmla="*/ 0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0"/>
              <a:gd name="T16" fmla="*/ 0 h 1248"/>
              <a:gd name="T17" fmla="*/ 1680 w 1680"/>
              <a:gd name="T18" fmla="*/ 1248 h 1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0" h="1248">
                <a:moveTo>
                  <a:pt x="1248" y="0"/>
                </a:moveTo>
                <a:lnTo>
                  <a:pt x="0" y="624"/>
                </a:lnTo>
                <a:lnTo>
                  <a:pt x="1248" y="1248"/>
                </a:lnTo>
                <a:lnTo>
                  <a:pt x="1680" y="624"/>
                </a:lnTo>
                <a:lnTo>
                  <a:pt x="1248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1CDD5B4-BD56-45E4-98AC-10E6F63EA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Kite</a:t>
            </a:r>
          </a:p>
        </p:txBody>
      </p:sp>
      <p:sp>
        <p:nvSpPr>
          <p:cNvPr id="38916" name="Line 5">
            <a:extLst>
              <a:ext uri="{FF2B5EF4-FFF2-40B4-BE49-F238E27FC236}">
                <a16:creationId xmlns:a16="http://schemas.microsoft.com/office/drawing/2014/main" id="{4885AAF8-8DA0-46FE-A7BF-E4F5FABE5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29" y="1752600"/>
            <a:ext cx="13771" cy="1981179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6">
            <a:extLst>
              <a:ext uri="{FF2B5EF4-FFF2-40B4-BE49-F238E27FC236}">
                <a16:creationId xmlns:a16="http://schemas.microsoft.com/office/drawing/2014/main" id="{847903C1-FCC2-4F73-97A7-C2141DD4F2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15" y="2732183"/>
            <a:ext cx="2625687" cy="11017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9">
            <a:extLst>
              <a:ext uri="{FF2B5EF4-FFF2-40B4-BE49-F238E27FC236}">
                <a16:creationId xmlns:a16="http://schemas.microsoft.com/office/drawing/2014/main" id="{D3FC91FC-E697-4B49-8B96-5D5BB607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081991"/>
            <a:ext cx="7239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b="1" dirty="0"/>
              <a:t>Adjacent sides congruent.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b="1" dirty="0"/>
              <a:t>Opposite sides not congruent.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b="1" dirty="0"/>
              <a:t>Diagonals are perpendicular.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b="1" dirty="0"/>
              <a:t>One diagonal is bisected.</a:t>
            </a: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67C9573B-9265-473C-A1BF-2D2AE6A14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607" y="3140529"/>
            <a:ext cx="270228" cy="23298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FA6C302D-C483-4007-9F6F-DA8A917F8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6607" y="2089926"/>
            <a:ext cx="270228" cy="23298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10065B8C-9072-47F5-A652-2076380D2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2372" y="2122585"/>
            <a:ext cx="164889" cy="24387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D0537B5D-EEA9-4105-B275-D5565D37A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8147" y="2033308"/>
            <a:ext cx="164889" cy="24387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CAFF2923-729E-481A-9990-D97B7726D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6211" y="3110991"/>
            <a:ext cx="164889" cy="24387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2804B618-2D90-4E7F-AA1D-48E24EBC4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1100" y="3224103"/>
            <a:ext cx="164889" cy="24387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055">
            <a:extLst>
              <a:ext uri="{FF2B5EF4-FFF2-40B4-BE49-F238E27FC236}">
                <a16:creationId xmlns:a16="http://schemas.microsoft.com/office/drawing/2014/main" id="{997E5C90-D481-4134-B676-CFC4EF508B89}"/>
              </a:ext>
            </a:extLst>
          </p:cNvPr>
          <p:cNvGrpSpPr>
            <a:grpSpLocks/>
          </p:cNvGrpSpPr>
          <p:nvPr/>
        </p:nvGrpSpPr>
        <p:grpSpPr bwMode="auto">
          <a:xfrm rot="1570342">
            <a:off x="4796392" y="2485070"/>
            <a:ext cx="551886" cy="544103"/>
            <a:chOff x="2834" y="2306"/>
            <a:chExt cx="476" cy="478"/>
          </a:xfrm>
        </p:grpSpPr>
        <p:sp>
          <p:nvSpPr>
            <p:cNvPr id="14" name="Rectangle 1051">
              <a:extLst>
                <a:ext uri="{FF2B5EF4-FFF2-40B4-BE49-F238E27FC236}">
                  <a16:creationId xmlns:a16="http://schemas.microsoft.com/office/drawing/2014/main" id="{BA5B380F-1A06-467C-A898-C8E1377E97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2834" y="2402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" name="Rectangle 1052">
              <a:extLst>
                <a:ext uri="{FF2B5EF4-FFF2-40B4-BE49-F238E27FC236}">
                  <a16:creationId xmlns:a16="http://schemas.microsoft.com/office/drawing/2014/main" id="{A25940B3-10B3-471A-B730-AB2B532CB5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3024" y="2306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6" name="Rectangle 1053">
              <a:extLst>
                <a:ext uri="{FF2B5EF4-FFF2-40B4-BE49-F238E27FC236}">
                  <a16:creationId xmlns:a16="http://schemas.microsoft.com/office/drawing/2014/main" id="{283CEC40-71B3-4003-9281-6AF092D577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2930" y="2594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7" name="Rectangle 1054">
              <a:extLst>
                <a:ext uri="{FF2B5EF4-FFF2-40B4-BE49-F238E27FC236}">
                  <a16:creationId xmlns:a16="http://schemas.microsoft.com/office/drawing/2014/main" id="{25396AA1-CD11-488A-A3C6-E5AB517B75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3120" y="2498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8" name="Line 11">
            <a:extLst>
              <a:ext uri="{FF2B5EF4-FFF2-40B4-BE49-F238E27FC236}">
                <a16:creationId xmlns:a16="http://schemas.microsoft.com/office/drawing/2014/main" id="{A448021F-9025-459D-A3F3-7712B33F5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2286" y="2105198"/>
            <a:ext cx="270227" cy="11016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6FFBE3A4-5FDC-425C-85EA-C0B285C54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8908" y="3246005"/>
            <a:ext cx="270227" cy="11016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/>
      <p:bldP spid="38916" grpId="0" animBg="1"/>
      <p:bldP spid="3891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84D300-530B-442C-8E91-2BDC9DC22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5400">
                <a:solidFill>
                  <a:schemeClr val="accent2"/>
                </a:solidFill>
              </a:rPr>
              <a:t>Quadrilaterals</a:t>
            </a:r>
          </a:p>
        </p:txBody>
      </p:sp>
      <p:graphicFrame>
        <p:nvGraphicFramePr>
          <p:cNvPr id="17507" name="Group 99">
            <a:extLst>
              <a:ext uri="{FF2B5EF4-FFF2-40B4-BE49-F238E27FC236}">
                <a16:creationId xmlns:a16="http://schemas.microsoft.com/office/drawing/2014/main" id="{CE1BA2CB-626B-4659-8F33-BE5E7A2DA4C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8600" y="838200"/>
          <a:ext cx="8610600" cy="575469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SHAPE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ANGLES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 LINES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Square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same length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right angles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sets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Rhombus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same length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acute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obtuse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sets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Trapezoid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different lengths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different angles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set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Rectangle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long,      2 short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right angles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sets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Parallelogram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long,      2 short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acute         2 obtuse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sets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76" name="Rectangle 93">
            <a:extLst>
              <a:ext uri="{FF2B5EF4-FFF2-40B4-BE49-F238E27FC236}">
                <a16:creationId xmlns:a16="http://schemas.microsoft.com/office/drawing/2014/main" id="{B632FE7A-AA70-44DE-89D1-FC1696771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609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77" name="AutoShape 94">
            <a:extLst>
              <a:ext uri="{FF2B5EF4-FFF2-40B4-BE49-F238E27FC236}">
                <a16:creationId xmlns:a16="http://schemas.microsoft.com/office/drawing/2014/main" id="{368331B2-15F1-4FD1-80E9-13B814695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71800"/>
            <a:ext cx="838200" cy="457200"/>
          </a:xfrm>
          <a:prstGeom prst="parallelogram">
            <a:avLst>
              <a:gd name="adj" fmla="val 4582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78" name="AutoShape 95">
            <a:extLst>
              <a:ext uri="{FF2B5EF4-FFF2-40B4-BE49-F238E27FC236}">
                <a16:creationId xmlns:a16="http://schemas.microsoft.com/office/drawing/2014/main" id="{C8DDD8E0-20D8-43A7-BBA4-5E3479988CE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752600" y="4038600"/>
            <a:ext cx="838200" cy="381000"/>
          </a:xfrm>
          <a:custGeom>
            <a:avLst/>
            <a:gdLst>
              <a:gd name="T0" fmla="*/ 28460965 w 21600"/>
              <a:gd name="T1" fmla="*/ 3360208 h 21600"/>
              <a:gd name="T2" fmla="*/ 16263408 w 21600"/>
              <a:gd name="T3" fmla="*/ 6720417 h 21600"/>
              <a:gd name="T4" fmla="*/ 4065852 w 21600"/>
              <a:gd name="T5" fmla="*/ 3360208 h 21600"/>
              <a:gd name="T6" fmla="*/ 1626340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79" name="Rectangle 96">
            <a:extLst>
              <a:ext uri="{FF2B5EF4-FFF2-40B4-BE49-F238E27FC236}">
                <a16:creationId xmlns:a16="http://schemas.microsoft.com/office/drawing/2014/main" id="{D080DBAB-A2A9-432E-A8BA-C54E95040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05400"/>
            <a:ext cx="914400" cy="368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80" name="AutoShape 97">
            <a:extLst>
              <a:ext uri="{FF2B5EF4-FFF2-40B4-BE49-F238E27FC236}">
                <a16:creationId xmlns:a16="http://schemas.microsoft.com/office/drawing/2014/main" id="{DB67B23A-0F82-4A84-8DEB-148AD0100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096000"/>
            <a:ext cx="1143000" cy="381000"/>
          </a:xfrm>
          <a:prstGeom prst="parallelogram">
            <a:avLst>
              <a:gd name="adj" fmla="val 74986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E306525-8336-4FF1-AE33-7D386BBBB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br>
              <a:rPr lang="en-US" altLang="en-US"/>
            </a:b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BEE99D-1291-4E10-826F-1E94A3620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dirty="0"/>
              <a:t>  “Quad” means four.  Why would all of these shapes be called “</a:t>
            </a:r>
            <a:r>
              <a:rPr lang="en-US" altLang="en-US" u="sng" dirty="0"/>
              <a:t>quad</a:t>
            </a:r>
            <a:r>
              <a:rPr lang="en-US" altLang="en-US" dirty="0"/>
              <a:t>rilaterals”? 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r>
              <a:rPr lang="en-US" altLang="en-US" dirty="0"/>
              <a:t>	Each shape has four sides.</a:t>
            </a:r>
          </a:p>
          <a:p>
            <a:pPr algn="ctr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45EF8B1-7B8C-4FBE-B0D6-A670E3805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1524000" cy="1295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200F3980-336A-4CB3-A9A6-521D3DB42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562600"/>
            <a:ext cx="3568700" cy="596900"/>
          </a:xfrm>
          <a:prstGeom prst="parallelogram">
            <a:avLst>
              <a:gd name="adj" fmla="val 14944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5B2C06A9-A369-49AB-8D51-2A309E03C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62400"/>
            <a:ext cx="1981200" cy="1219200"/>
          </a:xfrm>
          <a:prstGeom prst="parallelogram">
            <a:avLst>
              <a:gd name="adj" fmla="val 40617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BFCEF43-8BA6-482B-BC70-5CDCED35D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695" y="5638800"/>
            <a:ext cx="2197100" cy="6731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AA713702-8CD7-4DBE-8B79-549FB8098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3505200"/>
            <a:ext cx="123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square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74D5BAB2-B72B-4854-994B-704C0A75E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222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parallelogram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FCBFBC5E-E433-4BDD-91F7-7C08351CE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813" y="4191000"/>
            <a:ext cx="170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Book Antiqua" panose="02040602050305030304" pitchFamily="18" charset="0"/>
              </a:rPr>
              <a:t>rhombus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97147B23-16CD-4C58-9E5E-1B2590450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295" y="5791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Book Antiqua" panose="02040602050305030304" pitchFamily="18" charset="0"/>
              </a:rPr>
              <a:t>rectangle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22B7C47F-EC95-4736-BCF7-A70FF6CA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"/>
            <a:ext cx="49307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chemeClr val="accent2"/>
                </a:solidFill>
              </a:rPr>
              <a:t>Quadrilaterals</a:t>
            </a:r>
          </a:p>
        </p:txBody>
      </p:sp>
      <p:sp>
        <p:nvSpPr>
          <p:cNvPr id="28685" name="AutoShape 13">
            <a:extLst>
              <a:ext uri="{FF2B5EF4-FFF2-40B4-BE49-F238E27FC236}">
                <a16:creationId xmlns:a16="http://schemas.microsoft.com/office/drawing/2014/main" id="{A36F7E30-AC41-4AFE-BCF9-6FA72E53AC3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918099" y="3412671"/>
            <a:ext cx="1981200" cy="1143000"/>
          </a:xfrm>
          <a:custGeom>
            <a:avLst/>
            <a:gdLst>
              <a:gd name="T0" fmla="*/ 159005058 w 21600"/>
              <a:gd name="T1" fmla="*/ 30241875 h 21600"/>
              <a:gd name="T2" fmla="*/ 90860033 w 21600"/>
              <a:gd name="T3" fmla="*/ 60483750 h 21600"/>
              <a:gd name="T4" fmla="*/ 22715008 w 21600"/>
              <a:gd name="T5" fmla="*/ 30241875 h 21600"/>
              <a:gd name="T6" fmla="*/ 9086003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trapezoid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28686" name="Freeform 19">
            <a:extLst>
              <a:ext uri="{FF2B5EF4-FFF2-40B4-BE49-F238E27FC236}">
                <a16:creationId xmlns:a16="http://schemas.microsoft.com/office/drawing/2014/main" id="{C92315B0-AC15-4CCC-95A4-D516ECB25797}"/>
              </a:ext>
            </a:extLst>
          </p:cNvPr>
          <p:cNvSpPr>
            <a:spLocks/>
          </p:cNvSpPr>
          <p:nvPr/>
        </p:nvSpPr>
        <p:spPr bwMode="auto">
          <a:xfrm rot="1791217">
            <a:off x="2514600" y="3657600"/>
            <a:ext cx="1447800" cy="1905000"/>
          </a:xfrm>
          <a:custGeom>
            <a:avLst/>
            <a:gdLst>
              <a:gd name="T0" fmla="*/ 723900 w 672"/>
              <a:gd name="T1" fmla="*/ 0 h 912"/>
              <a:gd name="T2" fmla="*/ 0 w 672"/>
              <a:gd name="T3" fmla="*/ 601579 h 912"/>
              <a:gd name="T4" fmla="*/ 723900 w 672"/>
              <a:gd name="T5" fmla="*/ 1905000 h 912"/>
              <a:gd name="T6" fmla="*/ 1447800 w 672"/>
              <a:gd name="T7" fmla="*/ 601579 h 912"/>
              <a:gd name="T8" fmla="*/ 723900 w 672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912"/>
              <a:gd name="T17" fmla="*/ 672 w 672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912">
                <a:moveTo>
                  <a:pt x="336" y="0"/>
                </a:moveTo>
                <a:lnTo>
                  <a:pt x="0" y="288"/>
                </a:lnTo>
                <a:lnTo>
                  <a:pt x="336" y="912"/>
                </a:lnTo>
                <a:lnTo>
                  <a:pt x="672" y="288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Text Box 20">
            <a:extLst>
              <a:ext uri="{FF2B5EF4-FFF2-40B4-BE49-F238E27FC236}">
                <a16:creationId xmlns:a16="http://schemas.microsoft.com/office/drawing/2014/main" id="{3228DE1C-A137-4D63-8F03-BCC6FDAB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kite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28676" grpId="0" animBg="1"/>
      <p:bldP spid="28677" grpId="0" animBg="1"/>
      <p:bldP spid="28678" grpId="0" animBg="1"/>
      <p:bldP spid="28679" grpId="0" animBg="1"/>
      <p:bldP spid="28680" grpId="0"/>
      <p:bldP spid="28681" grpId="0"/>
      <p:bldP spid="28682" grpId="0"/>
      <p:bldP spid="28683" grpId="0"/>
      <p:bldP spid="28685" grpId="0" animBg="1"/>
      <p:bldP spid="28686" grpId="0" animBg="1"/>
      <p:bldP spid="286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20E3FC-A04D-4B86-A289-B529FB255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600" b="1">
                <a:solidFill>
                  <a:schemeClr val="accent2"/>
                </a:solidFill>
              </a:rPr>
              <a:t>Parallelograms</a:t>
            </a:r>
          </a:p>
        </p:txBody>
      </p:sp>
      <p:sp>
        <p:nvSpPr>
          <p:cNvPr id="29729" name="AutoShape 3">
            <a:extLst>
              <a:ext uri="{FF2B5EF4-FFF2-40B4-BE49-F238E27FC236}">
                <a16:creationId xmlns:a16="http://schemas.microsoft.com/office/drawing/2014/main" id="{5B3CF51A-0042-4480-A1C6-DA9D09E8E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295400"/>
            <a:ext cx="4648200" cy="2057400"/>
          </a:xfrm>
          <a:prstGeom prst="parallelogram">
            <a:avLst>
              <a:gd name="adj" fmla="val 5648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30" name="Line 4">
            <a:extLst>
              <a:ext uri="{FF2B5EF4-FFF2-40B4-BE49-F238E27FC236}">
                <a16:creationId xmlns:a16="http://schemas.microsoft.com/office/drawing/2014/main" id="{1ED7FCC6-3D69-47EF-8C88-91FE81ABB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295400"/>
            <a:ext cx="152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5">
            <a:extLst>
              <a:ext uri="{FF2B5EF4-FFF2-40B4-BE49-F238E27FC236}">
                <a16:creationId xmlns:a16="http://schemas.microsoft.com/office/drawing/2014/main" id="{AC0DB60F-4A09-49DD-9F0D-39115F167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152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6">
            <a:extLst>
              <a:ext uri="{FF2B5EF4-FFF2-40B4-BE49-F238E27FC236}">
                <a16:creationId xmlns:a16="http://schemas.microsoft.com/office/drawing/2014/main" id="{B9946703-F8C6-4AB1-AA87-E7245285EF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362200"/>
            <a:ext cx="76200" cy="152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7">
            <a:extLst>
              <a:ext uri="{FF2B5EF4-FFF2-40B4-BE49-F238E27FC236}">
                <a16:creationId xmlns:a16="http://schemas.microsoft.com/office/drawing/2014/main" id="{3B47435E-AAE7-4A21-B517-D1F958E2D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981200"/>
            <a:ext cx="76200" cy="152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8">
            <a:extLst>
              <a:ext uri="{FF2B5EF4-FFF2-40B4-BE49-F238E27FC236}">
                <a16:creationId xmlns:a16="http://schemas.microsoft.com/office/drawing/2014/main" id="{9B38D4BF-06A0-4F13-92D9-4EB43C544E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362200"/>
            <a:ext cx="76200" cy="152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9">
            <a:extLst>
              <a:ext uri="{FF2B5EF4-FFF2-40B4-BE49-F238E27FC236}">
                <a16:creationId xmlns:a16="http://schemas.microsoft.com/office/drawing/2014/main" id="{529C432E-5C53-4375-B666-996339968F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981200"/>
            <a:ext cx="76200" cy="152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FFD50987-6403-4B9C-88F6-0208B0CA6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687762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Opposite Sides are Parallel</a:t>
            </a:r>
            <a:r>
              <a:rPr lang="en-US" altLang="en-US" sz="1800" b="1" dirty="0"/>
              <a:t> </a:t>
            </a:r>
            <a:endParaRPr lang="en-US" altLang="en-US" b="1" dirty="0"/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2820121E-6DB2-46D9-90DF-30A71907D57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295400"/>
            <a:ext cx="1371600" cy="2057400"/>
            <a:chOff x="1392" y="1008"/>
            <a:chExt cx="864" cy="1296"/>
          </a:xfrm>
        </p:grpSpPr>
        <p:sp>
          <p:nvSpPr>
            <p:cNvPr id="29725" name="Freeform 12">
              <a:extLst>
                <a:ext uri="{FF2B5EF4-FFF2-40B4-BE49-F238E27FC236}">
                  <a16:creationId xmlns:a16="http://schemas.microsoft.com/office/drawing/2014/main" id="{1ADE1209-F396-4DB7-97E0-5D1C94E6A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112"/>
              <a:ext cx="160" cy="192"/>
            </a:xfrm>
            <a:custGeom>
              <a:avLst/>
              <a:gdLst>
                <a:gd name="T0" fmla="*/ 0 w 160"/>
                <a:gd name="T1" fmla="*/ 0 h 192"/>
                <a:gd name="T2" fmla="*/ 144 w 160"/>
                <a:gd name="T3" fmla="*/ 96 h 192"/>
                <a:gd name="T4" fmla="*/ 96 w 160"/>
                <a:gd name="T5" fmla="*/ 192 h 192"/>
                <a:gd name="T6" fmla="*/ 0 60000 65536"/>
                <a:gd name="T7" fmla="*/ 0 60000 65536"/>
                <a:gd name="T8" fmla="*/ 0 60000 65536"/>
                <a:gd name="T9" fmla="*/ 0 w 160"/>
                <a:gd name="T10" fmla="*/ 0 h 192"/>
                <a:gd name="T11" fmla="*/ 160 w 16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92">
                  <a:moveTo>
                    <a:pt x="0" y="0"/>
                  </a:moveTo>
                  <a:cubicBezTo>
                    <a:pt x="64" y="32"/>
                    <a:pt x="128" y="64"/>
                    <a:pt x="144" y="96"/>
                  </a:cubicBezTo>
                  <a:cubicBezTo>
                    <a:pt x="160" y="128"/>
                    <a:pt x="104" y="176"/>
                    <a:pt x="96" y="192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6" name="Group 20">
              <a:extLst>
                <a:ext uri="{FF2B5EF4-FFF2-40B4-BE49-F238E27FC236}">
                  <a16:creationId xmlns:a16="http://schemas.microsoft.com/office/drawing/2014/main" id="{409E10C1-7786-497A-8D00-134CFD5C1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008"/>
              <a:ext cx="384" cy="280"/>
              <a:chOff x="1872" y="1008"/>
              <a:chExt cx="384" cy="280"/>
            </a:xfrm>
          </p:grpSpPr>
          <p:sp>
            <p:nvSpPr>
              <p:cNvPr id="29727" name="Freeform 13">
                <a:extLst>
                  <a:ext uri="{FF2B5EF4-FFF2-40B4-BE49-F238E27FC236}">
                    <a16:creationId xmlns:a16="http://schemas.microsoft.com/office/drawing/2014/main" id="{268F1FB0-D4B0-4A89-B472-2F7E491AA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08"/>
                <a:ext cx="240" cy="168"/>
              </a:xfrm>
              <a:custGeom>
                <a:avLst/>
                <a:gdLst>
                  <a:gd name="T0" fmla="*/ 0 w 240"/>
                  <a:gd name="T1" fmla="*/ 144 h 168"/>
                  <a:gd name="T2" fmla="*/ 144 w 240"/>
                  <a:gd name="T3" fmla="*/ 144 h 168"/>
                  <a:gd name="T4" fmla="*/ 240 w 240"/>
                  <a:gd name="T5" fmla="*/ 0 h 168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68"/>
                  <a:gd name="T11" fmla="*/ 240 w 240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68">
                    <a:moveTo>
                      <a:pt x="0" y="144"/>
                    </a:moveTo>
                    <a:cubicBezTo>
                      <a:pt x="52" y="156"/>
                      <a:pt x="104" y="168"/>
                      <a:pt x="144" y="144"/>
                    </a:cubicBezTo>
                    <a:cubicBezTo>
                      <a:pt x="184" y="120"/>
                      <a:pt x="224" y="24"/>
                      <a:pt x="240" y="0"/>
                    </a:cubicBez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8" name="Freeform 14">
                <a:extLst>
                  <a:ext uri="{FF2B5EF4-FFF2-40B4-BE49-F238E27FC236}">
                    <a16:creationId xmlns:a16="http://schemas.microsoft.com/office/drawing/2014/main" id="{C8AD9EA5-9A5A-4F8E-83F9-37DA50689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1008"/>
                <a:ext cx="384" cy="280"/>
              </a:xfrm>
              <a:custGeom>
                <a:avLst/>
                <a:gdLst>
                  <a:gd name="T0" fmla="*/ 0 w 384"/>
                  <a:gd name="T1" fmla="*/ 240 h 280"/>
                  <a:gd name="T2" fmla="*/ 240 w 384"/>
                  <a:gd name="T3" fmla="*/ 240 h 280"/>
                  <a:gd name="T4" fmla="*/ 384 w 384"/>
                  <a:gd name="T5" fmla="*/ 0 h 280"/>
                  <a:gd name="T6" fmla="*/ 0 60000 65536"/>
                  <a:gd name="T7" fmla="*/ 0 60000 65536"/>
                  <a:gd name="T8" fmla="*/ 0 60000 65536"/>
                  <a:gd name="T9" fmla="*/ 0 w 384"/>
                  <a:gd name="T10" fmla="*/ 0 h 280"/>
                  <a:gd name="T11" fmla="*/ 384 w 384"/>
                  <a:gd name="T12" fmla="*/ 280 h 2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4" h="280">
                    <a:moveTo>
                      <a:pt x="0" y="240"/>
                    </a:moveTo>
                    <a:cubicBezTo>
                      <a:pt x="88" y="260"/>
                      <a:pt x="176" y="280"/>
                      <a:pt x="240" y="240"/>
                    </a:cubicBezTo>
                    <a:cubicBezTo>
                      <a:pt x="304" y="200"/>
                      <a:pt x="344" y="100"/>
                      <a:pt x="384" y="0"/>
                    </a:cubicBez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4">
            <a:extLst>
              <a:ext uri="{FF2B5EF4-FFF2-40B4-BE49-F238E27FC236}">
                <a16:creationId xmlns:a16="http://schemas.microsoft.com/office/drawing/2014/main" id="{A19445B1-751F-4223-9C00-E7BC7B4D2CF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971800"/>
            <a:ext cx="3581400" cy="381000"/>
            <a:chOff x="1392" y="2064"/>
            <a:chExt cx="2256" cy="240"/>
          </a:xfrm>
        </p:grpSpPr>
        <p:grpSp>
          <p:nvGrpSpPr>
            <p:cNvPr id="29721" name="Group 21">
              <a:extLst>
                <a:ext uri="{FF2B5EF4-FFF2-40B4-BE49-F238E27FC236}">
                  <a16:creationId xmlns:a16="http://schemas.microsoft.com/office/drawing/2014/main" id="{3267858B-0D27-4BBB-9EEC-11D0E89969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064"/>
              <a:ext cx="336" cy="240"/>
              <a:chOff x="3312" y="2064"/>
              <a:chExt cx="336" cy="240"/>
            </a:xfrm>
          </p:grpSpPr>
          <p:sp>
            <p:nvSpPr>
              <p:cNvPr id="29723" name="Freeform 18">
                <a:extLst>
                  <a:ext uri="{FF2B5EF4-FFF2-40B4-BE49-F238E27FC236}">
                    <a16:creationId xmlns:a16="http://schemas.microsoft.com/office/drawing/2014/main" id="{2B008584-8ECA-4D81-8807-86EF205FF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2136"/>
                <a:ext cx="192" cy="168"/>
              </a:xfrm>
              <a:custGeom>
                <a:avLst/>
                <a:gdLst>
                  <a:gd name="T0" fmla="*/ 0 w 192"/>
                  <a:gd name="T1" fmla="*/ 168 h 168"/>
                  <a:gd name="T2" fmla="*/ 48 w 192"/>
                  <a:gd name="T3" fmla="*/ 24 h 168"/>
                  <a:gd name="T4" fmla="*/ 192 w 192"/>
                  <a:gd name="T5" fmla="*/ 24 h 16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68"/>
                  <a:gd name="T11" fmla="*/ 192 w 192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68">
                    <a:moveTo>
                      <a:pt x="0" y="168"/>
                    </a:moveTo>
                    <a:cubicBezTo>
                      <a:pt x="8" y="108"/>
                      <a:pt x="16" y="48"/>
                      <a:pt x="48" y="24"/>
                    </a:cubicBezTo>
                    <a:cubicBezTo>
                      <a:pt x="80" y="0"/>
                      <a:pt x="136" y="12"/>
                      <a:pt x="192" y="24"/>
                    </a:cubicBez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Freeform 19">
                <a:extLst>
                  <a:ext uri="{FF2B5EF4-FFF2-40B4-BE49-F238E27FC236}">
                    <a16:creationId xmlns:a16="http://schemas.microsoft.com/office/drawing/2014/main" id="{D9C2DA44-E13F-4CEC-A901-18B5AFC8B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" y="2064"/>
                <a:ext cx="336" cy="240"/>
              </a:xfrm>
              <a:custGeom>
                <a:avLst/>
                <a:gdLst>
                  <a:gd name="T0" fmla="*/ 0 w 288"/>
                  <a:gd name="T1" fmla="*/ 240 h 240"/>
                  <a:gd name="T2" fmla="*/ 56 w 288"/>
                  <a:gd name="T3" fmla="*/ 48 h 240"/>
                  <a:gd name="T4" fmla="*/ 336 w 288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240"/>
                  <a:gd name="T11" fmla="*/ 288 w 288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240">
                    <a:moveTo>
                      <a:pt x="0" y="240"/>
                    </a:moveTo>
                    <a:cubicBezTo>
                      <a:pt x="0" y="164"/>
                      <a:pt x="0" y="88"/>
                      <a:pt x="48" y="48"/>
                    </a:cubicBezTo>
                    <a:cubicBezTo>
                      <a:pt x="96" y="8"/>
                      <a:pt x="192" y="4"/>
                      <a:pt x="288" y="0"/>
                    </a:cubicBezTo>
                  </a:path>
                </a:pathLst>
              </a:custGeom>
              <a:noFill/>
              <a:ln w="38100" cmpd="sng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22" name="Freeform 22">
              <a:extLst>
                <a:ext uri="{FF2B5EF4-FFF2-40B4-BE49-F238E27FC236}">
                  <a16:creationId xmlns:a16="http://schemas.microsoft.com/office/drawing/2014/main" id="{C42EEDB5-D129-416E-934F-779035E2E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112"/>
              <a:ext cx="160" cy="192"/>
            </a:xfrm>
            <a:custGeom>
              <a:avLst/>
              <a:gdLst>
                <a:gd name="T0" fmla="*/ 0 w 160"/>
                <a:gd name="T1" fmla="*/ 0 h 192"/>
                <a:gd name="T2" fmla="*/ 144 w 160"/>
                <a:gd name="T3" fmla="*/ 96 h 192"/>
                <a:gd name="T4" fmla="*/ 96 w 160"/>
                <a:gd name="T5" fmla="*/ 192 h 192"/>
                <a:gd name="T6" fmla="*/ 0 60000 65536"/>
                <a:gd name="T7" fmla="*/ 0 60000 65536"/>
                <a:gd name="T8" fmla="*/ 0 60000 65536"/>
                <a:gd name="T9" fmla="*/ 0 w 160"/>
                <a:gd name="T10" fmla="*/ 0 h 192"/>
                <a:gd name="T11" fmla="*/ 160 w 16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92">
                  <a:moveTo>
                    <a:pt x="0" y="0"/>
                  </a:moveTo>
                  <a:cubicBezTo>
                    <a:pt x="64" y="32"/>
                    <a:pt x="128" y="64"/>
                    <a:pt x="144" y="96"/>
                  </a:cubicBezTo>
                  <a:cubicBezTo>
                    <a:pt x="160" y="128"/>
                    <a:pt x="104" y="176"/>
                    <a:pt x="96" y="192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0" name="Text Box 26">
            <a:extLst>
              <a:ext uri="{FF2B5EF4-FFF2-40B4-BE49-F238E27FC236}">
                <a16:creationId xmlns:a16="http://schemas.microsoft.com/office/drawing/2014/main" id="{3E451370-8D7A-433E-B31E-E26DFD0F1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086" y="4662490"/>
            <a:ext cx="746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Consecutive Angles are Supplementary</a:t>
            </a:r>
          </a:p>
        </p:txBody>
      </p:sp>
      <p:sp>
        <p:nvSpPr>
          <p:cNvPr id="21531" name="Text Box 27">
            <a:extLst>
              <a:ext uri="{FF2B5EF4-FFF2-40B4-BE49-F238E27FC236}">
                <a16:creationId xmlns:a16="http://schemas.microsoft.com/office/drawing/2014/main" id="{1A5B42BA-0C40-4999-970D-FCC418CF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65726"/>
            <a:ext cx="731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Opposite Angles are Congruent</a:t>
            </a:r>
          </a:p>
        </p:txBody>
      </p:sp>
      <p:grpSp>
        <p:nvGrpSpPr>
          <p:cNvPr id="7" name="Group 33">
            <a:extLst>
              <a:ext uri="{FF2B5EF4-FFF2-40B4-BE49-F238E27FC236}">
                <a16:creationId xmlns:a16="http://schemas.microsoft.com/office/drawing/2014/main" id="{4ED9DEB8-8FFF-4DAD-9105-5B32876F7BB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371600"/>
            <a:ext cx="4191000" cy="1905000"/>
            <a:chOff x="1440" y="864"/>
            <a:chExt cx="2640" cy="1200"/>
          </a:xfrm>
        </p:grpSpPr>
        <p:sp>
          <p:nvSpPr>
            <p:cNvPr id="29719" name="AutoShape 28">
              <a:extLst>
                <a:ext uri="{FF2B5EF4-FFF2-40B4-BE49-F238E27FC236}">
                  <a16:creationId xmlns:a16="http://schemas.microsoft.com/office/drawing/2014/main" id="{37FB428D-896A-4519-8913-D98E6B1F2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872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2 h 21600"/>
                <a:gd name="T10" fmla="*/ 1 w 21600"/>
                <a:gd name="T11" fmla="*/ 1 h 21600"/>
                <a:gd name="T12" fmla="*/ 1 w 21600"/>
                <a:gd name="T13" fmla="*/ 1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AutoShape 29">
              <a:extLst>
                <a:ext uri="{FF2B5EF4-FFF2-40B4-BE49-F238E27FC236}">
                  <a16:creationId xmlns:a16="http://schemas.microsoft.com/office/drawing/2014/main" id="{5A1B54B8-27E2-4A90-BC27-73C74C046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864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2 h 21600"/>
                <a:gd name="T10" fmla="*/ 1 w 21600"/>
                <a:gd name="T11" fmla="*/ 1 h 21600"/>
                <a:gd name="T12" fmla="*/ 1 w 21600"/>
                <a:gd name="T13" fmla="*/ 1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2">
            <a:extLst>
              <a:ext uri="{FF2B5EF4-FFF2-40B4-BE49-F238E27FC236}">
                <a16:creationId xmlns:a16="http://schemas.microsoft.com/office/drawing/2014/main" id="{09A73E23-1EFF-4502-A1AF-FBD300315BA6}"/>
              </a:ext>
            </a:extLst>
          </p:cNvPr>
          <p:cNvGrpSpPr>
            <a:grpSpLocks/>
          </p:cNvGrpSpPr>
          <p:nvPr/>
        </p:nvGrpSpPr>
        <p:grpSpPr bwMode="auto">
          <a:xfrm>
            <a:off x="3140075" y="1371600"/>
            <a:ext cx="2498725" cy="1981200"/>
            <a:chOff x="1978" y="864"/>
            <a:chExt cx="1574" cy="1248"/>
          </a:xfrm>
        </p:grpSpPr>
        <p:sp>
          <p:nvSpPr>
            <p:cNvPr id="29717" name="AutoShape 30">
              <a:extLst>
                <a:ext uri="{FF2B5EF4-FFF2-40B4-BE49-F238E27FC236}">
                  <a16:creationId xmlns:a16="http://schemas.microsoft.com/office/drawing/2014/main" id="{6FB0E7CF-3C28-4EAE-9A02-CC8CD7B6A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" y="864"/>
              <a:ext cx="230" cy="23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9718" name="AutoShape 31">
              <a:extLst>
                <a:ext uri="{FF2B5EF4-FFF2-40B4-BE49-F238E27FC236}">
                  <a16:creationId xmlns:a16="http://schemas.microsoft.com/office/drawing/2014/main" id="{1E1A2E01-7475-4736-9D9E-A27B655D0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882"/>
              <a:ext cx="230" cy="23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1538" name="Line 34">
            <a:extLst>
              <a:ext uri="{FF2B5EF4-FFF2-40B4-BE49-F238E27FC236}">
                <a16:creationId xmlns:a16="http://schemas.microsoft.com/office/drawing/2014/main" id="{B26E2BC7-3747-4726-9D01-DF9E51D69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295400"/>
            <a:ext cx="2498725" cy="20574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35">
            <a:extLst>
              <a:ext uri="{FF2B5EF4-FFF2-40B4-BE49-F238E27FC236}">
                <a16:creationId xmlns:a16="http://schemas.microsoft.com/office/drawing/2014/main" id="{CF9A7742-67F0-42B8-9E79-48FF53513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4175126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Opposite Sides are Congruent</a:t>
            </a:r>
          </a:p>
        </p:txBody>
      </p:sp>
      <p:grpSp>
        <p:nvGrpSpPr>
          <p:cNvPr id="9" name="Group 38">
            <a:extLst>
              <a:ext uri="{FF2B5EF4-FFF2-40B4-BE49-F238E27FC236}">
                <a16:creationId xmlns:a16="http://schemas.microsoft.com/office/drawing/2014/main" id="{A255E3B0-A547-40E8-9D3A-265910F4249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295400"/>
            <a:ext cx="1905000" cy="2057400"/>
            <a:chOff x="2160" y="816"/>
            <a:chExt cx="1200" cy="1296"/>
          </a:xfrm>
        </p:grpSpPr>
        <p:sp>
          <p:nvSpPr>
            <p:cNvPr id="29715" name="AutoShape 36">
              <a:extLst>
                <a:ext uri="{FF2B5EF4-FFF2-40B4-BE49-F238E27FC236}">
                  <a16:creationId xmlns:a16="http://schemas.microsoft.com/office/drawing/2014/main" id="{273B61D9-C21A-4ED0-9921-CAAA36EBB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816"/>
              <a:ext cx="336" cy="23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9716" name="AutoShape 37">
              <a:extLst>
                <a:ext uri="{FF2B5EF4-FFF2-40B4-BE49-F238E27FC236}">
                  <a16:creationId xmlns:a16="http://schemas.microsoft.com/office/drawing/2014/main" id="{1BB6F0A6-98B6-488C-959B-D17AAC9CE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882"/>
              <a:ext cx="336" cy="23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" name="Group 41">
            <a:extLst>
              <a:ext uri="{FF2B5EF4-FFF2-40B4-BE49-F238E27FC236}">
                <a16:creationId xmlns:a16="http://schemas.microsoft.com/office/drawing/2014/main" id="{76DDC228-3A46-4E03-8BAF-8DB0E5587570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600200"/>
            <a:ext cx="2667000" cy="1371600"/>
            <a:chOff x="1920" y="1008"/>
            <a:chExt cx="1680" cy="864"/>
          </a:xfrm>
        </p:grpSpPr>
        <p:sp>
          <p:nvSpPr>
            <p:cNvPr id="29713" name="AutoShape 39">
              <a:extLst>
                <a:ext uri="{FF2B5EF4-FFF2-40B4-BE49-F238E27FC236}">
                  <a16:creationId xmlns:a16="http://schemas.microsoft.com/office/drawing/2014/main" id="{9EDFE00F-FF1B-4590-B077-3936241E9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28"/>
              <a:ext cx="240" cy="144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9714" name="AutoShape 40">
              <a:extLst>
                <a:ext uri="{FF2B5EF4-FFF2-40B4-BE49-F238E27FC236}">
                  <a16:creationId xmlns:a16="http://schemas.microsoft.com/office/drawing/2014/main" id="{4C00A52C-87A7-498D-9D2C-1701533DF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08"/>
              <a:ext cx="240" cy="144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1546" name="Line 42">
            <a:extLst>
              <a:ext uri="{FF2B5EF4-FFF2-40B4-BE49-F238E27FC236}">
                <a16:creationId xmlns:a16="http://schemas.microsoft.com/office/drawing/2014/main" id="{6A5CF62A-1B7E-4AC8-8285-2516EAE2EF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295400"/>
            <a:ext cx="4648200" cy="20574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Text Box 43">
            <a:extLst>
              <a:ext uri="{FF2B5EF4-FFF2-40B4-BE49-F238E27FC236}">
                <a16:creationId xmlns:a16="http://schemas.microsoft.com/office/drawing/2014/main" id="{9359D77A-D426-4AA8-AC0E-8A47D5568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2363"/>
            <a:ext cx="594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Diagonals Bisect Each Other</a:t>
            </a:r>
          </a:p>
        </p:txBody>
      </p:sp>
      <p:sp>
        <p:nvSpPr>
          <p:cNvPr id="40" name="Text Box 27">
            <a:extLst>
              <a:ext uri="{FF2B5EF4-FFF2-40B4-BE49-F238E27FC236}">
                <a16:creationId xmlns:a16="http://schemas.microsoft.com/office/drawing/2014/main" id="{34276B93-E942-4958-BB37-26575B4C8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086" y="5672366"/>
            <a:ext cx="731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Alternate Interior Angles are Congruent</a:t>
            </a:r>
          </a:p>
        </p:txBody>
      </p:sp>
      <p:sp>
        <p:nvSpPr>
          <p:cNvPr id="41" name="Line 1030">
            <a:extLst>
              <a:ext uri="{FF2B5EF4-FFF2-40B4-BE49-F238E27FC236}">
                <a16:creationId xmlns:a16="http://schemas.microsoft.com/office/drawing/2014/main" id="{ED40890C-0347-4F4F-BE53-659B9CEA4C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4804" y="2514600"/>
            <a:ext cx="256258" cy="267494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030">
            <a:extLst>
              <a:ext uri="{FF2B5EF4-FFF2-40B4-BE49-F238E27FC236}">
                <a16:creationId xmlns:a16="http://schemas.microsoft.com/office/drawing/2014/main" id="{79B60BD0-6CDB-40A7-9100-1E40DFE4C5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3002" y="1725841"/>
            <a:ext cx="257628" cy="26125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030">
            <a:extLst>
              <a:ext uri="{FF2B5EF4-FFF2-40B4-BE49-F238E27FC236}">
                <a16:creationId xmlns:a16="http://schemas.microsoft.com/office/drawing/2014/main" id="{6488AE63-9F5E-4D94-9413-106CB71A403C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5055506" y="1836966"/>
            <a:ext cx="357414" cy="235854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030">
            <a:extLst>
              <a:ext uri="{FF2B5EF4-FFF2-40B4-BE49-F238E27FC236}">
                <a16:creationId xmlns:a16="http://schemas.microsoft.com/office/drawing/2014/main" id="{AB71FD63-8AD5-4712-A947-43470BC30B21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5154385" y="1764621"/>
            <a:ext cx="365125" cy="270784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030">
            <a:extLst>
              <a:ext uri="{FF2B5EF4-FFF2-40B4-BE49-F238E27FC236}">
                <a16:creationId xmlns:a16="http://schemas.microsoft.com/office/drawing/2014/main" id="{D0F27C4D-F4FD-4261-B4B1-C4DF5B755FF9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186566" y="2665870"/>
            <a:ext cx="381000" cy="256267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030">
            <a:extLst>
              <a:ext uri="{FF2B5EF4-FFF2-40B4-BE49-F238E27FC236}">
                <a16:creationId xmlns:a16="http://schemas.microsoft.com/office/drawing/2014/main" id="{472CCEED-65ED-4799-B48B-AA83BC612FCE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262766" y="2576967"/>
            <a:ext cx="381003" cy="25627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9729" grpId="0" animBg="1"/>
      <p:bldP spid="29730" grpId="0" animBg="1"/>
      <p:bldP spid="29731" grpId="0" animBg="1"/>
      <p:bldP spid="29732" grpId="0" animBg="1"/>
      <p:bldP spid="29733" grpId="0" animBg="1"/>
      <p:bldP spid="29734" grpId="0" animBg="1"/>
      <p:bldP spid="29735" grpId="0" animBg="1"/>
      <p:bldP spid="21515" grpId="0" autoUpdateAnimBg="0"/>
      <p:bldP spid="21530" grpId="0" autoUpdateAnimBg="0"/>
      <p:bldP spid="21531" grpId="0" autoUpdateAnimBg="0"/>
      <p:bldP spid="21539" grpId="0" autoUpdateAnimBg="0"/>
      <p:bldP spid="21547" grpId="0" autoUpdateAnimBg="0"/>
      <p:bldP spid="40" grpId="0" autoUpdateAnimBg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8F0C45F-6702-44E7-AA88-4BBCC1A3F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Rectangles, Squares, and Rhombuses Are All Special Types of Parallelograms</a:t>
            </a:r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F73D3E0E-47AA-44D7-9D2B-597FA4FCE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81200"/>
            <a:ext cx="2971800" cy="990600"/>
          </a:xfrm>
          <a:prstGeom prst="parallelogram">
            <a:avLst>
              <a:gd name="adj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6F846D9-5977-42DD-A6C2-3114625E6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2286000" cy="1143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5CA2E149-E27B-472B-BC81-CF5468EE8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2362200" cy="1371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9A82431F-CB1D-45AF-90C6-057F0ED10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029200"/>
            <a:ext cx="1216025" cy="1219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243F06CB-EEEA-4808-9DAA-11FD04296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391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Parallelogram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A9E8394D-9228-4C00-8AFE-D0940EF3F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Rectangle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E79E6058-FB4A-4CCF-81A4-76DDA26E0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973" y="6248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Square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D1A32C35-6326-4D9C-8743-4101BA61D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25" y="4870294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Rhombus</a:t>
            </a:r>
          </a:p>
        </p:txBody>
      </p:sp>
      <p:sp>
        <p:nvSpPr>
          <p:cNvPr id="30731" name="AutoShape 11">
            <a:extLst>
              <a:ext uri="{FF2B5EF4-FFF2-40B4-BE49-F238E27FC236}">
                <a16:creationId xmlns:a16="http://schemas.microsoft.com/office/drawing/2014/main" id="{FEFF94C9-5FAC-4975-A0FC-A86C1707452A}"/>
              </a:ext>
            </a:extLst>
          </p:cNvPr>
          <p:cNvSpPr>
            <a:spLocks noChangeArrowheads="1"/>
          </p:cNvSpPr>
          <p:nvPr/>
        </p:nvSpPr>
        <p:spPr bwMode="auto">
          <a:xfrm rot="-8171840">
            <a:off x="2971800" y="51816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32" name="AutoShape 12">
            <a:extLst>
              <a:ext uri="{FF2B5EF4-FFF2-40B4-BE49-F238E27FC236}">
                <a16:creationId xmlns:a16="http://schemas.microsoft.com/office/drawing/2014/main" id="{04EF66C2-9B4E-4826-9B7C-323A89D9EF1B}"/>
              </a:ext>
            </a:extLst>
          </p:cNvPr>
          <p:cNvSpPr>
            <a:spLocks noChangeArrowheads="1"/>
          </p:cNvSpPr>
          <p:nvPr/>
        </p:nvSpPr>
        <p:spPr bwMode="auto">
          <a:xfrm rot="-2297410">
            <a:off x="2362200" y="32004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33" name="AutoShape 13">
            <a:extLst>
              <a:ext uri="{FF2B5EF4-FFF2-40B4-BE49-F238E27FC236}">
                <a16:creationId xmlns:a16="http://schemas.microsoft.com/office/drawing/2014/main" id="{BD089ACA-5337-4DFF-B9D8-75C07BEFCC76}"/>
              </a:ext>
            </a:extLst>
          </p:cNvPr>
          <p:cNvSpPr>
            <a:spLocks noChangeArrowheads="1"/>
          </p:cNvSpPr>
          <p:nvPr/>
        </p:nvSpPr>
        <p:spPr bwMode="auto">
          <a:xfrm rot="-2297410">
            <a:off x="5486400" y="51054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34" name="AutoShape 14">
            <a:extLst>
              <a:ext uri="{FF2B5EF4-FFF2-40B4-BE49-F238E27FC236}">
                <a16:creationId xmlns:a16="http://schemas.microsoft.com/office/drawing/2014/main" id="{86CFFF17-F6AB-43D4-A926-AFF1FD97F31B}"/>
              </a:ext>
            </a:extLst>
          </p:cNvPr>
          <p:cNvSpPr>
            <a:spLocks noChangeArrowheads="1"/>
          </p:cNvSpPr>
          <p:nvPr/>
        </p:nvSpPr>
        <p:spPr bwMode="auto">
          <a:xfrm rot="-8124911">
            <a:off x="5562600" y="32004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nimBg="1"/>
      <p:bldP spid="30725" grpId="0" animBg="1"/>
      <p:bldP spid="30726" grpId="0" animBg="1"/>
      <p:bldP spid="30727" grpId="0"/>
      <p:bldP spid="30728" grpId="0"/>
      <p:bldP spid="30729" grpId="0"/>
      <p:bldP spid="30730" grpId="0"/>
      <p:bldP spid="30731" grpId="0" animBg="1"/>
      <p:bldP spid="30732" grpId="0" animBg="1"/>
      <p:bldP spid="30733" grpId="0" animBg="1"/>
      <p:bldP spid="307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7E2CC65-8ABC-42B7-B63D-DEB632AAF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All Have the Properties of Parallelograms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55BB20F-DC8D-4EBE-BB52-4FCE42080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/>
              <a:t>Opposite sides are parallel</a:t>
            </a:r>
          </a:p>
          <a:p>
            <a:pPr eaLnBrk="1" hangingPunct="1"/>
            <a:r>
              <a:rPr lang="en-US" altLang="en-US"/>
              <a:t>Opposite sides are congruent</a:t>
            </a:r>
          </a:p>
          <a:p>
            <a:pPr eaLnBrk="1" hangingPunct="1"/>
            <a:r>
              <a:rPr lang="en-US" altLang="en-US"/>
              <a:t>Opposite angles are congruent</a:t>
            </a:r>
          </a:p>
          <a:p>
            <a:pPr eaLnBrk="1" hangingPunct="1"/>
            <a:r>
              <a:rPr lang="en-US" altLang="en-US"/>
              <a:t>Consecutive angles are supplementary</a:t>
            </a:r>
          </a:p>
          <a:p>
            <a:pPr eaLnBrk="1" hangingPunct="1"/>
            <a:r>
              <a:rPr lang="en-US" altLang="en-US"/>
              <a:t>Diagonals bisect each other</a:t>
            </a:r>
          </a:p>
        </p:txBody>
      </p:sp>
      <p:grpSp>
        <p:nvGrpSpPr>
          <p:cNvPr id="31748" name="Group 41">
            <a:extLst>
              <a:ext uri="{FF2B5EF4-FFF2-40B4-BE49-F238E27FC236}">
                <a16:creationId xmlns:a16="http://schemas.microsoft.com/office/drawing/2014/main" id="{8DC0766B-2F9C-4B61-9E94-F1C07CD7ACB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105400"/>
            <a:ext cx="1295400" cy="1295400"/>
            <a:chOff x="3168" y="3216"/>
            <a:chExt cx="816" cy="816"/>
          </a:xfrm>
        </p:grpSpPr>
        <p:sp>
          <p:nvSpPr>
            <p:cNvPr id="31792" name="Rectangle 14">
              <a:extLst>
                <a:ext uri="{FF2B5EF4-FFF2-40B4-BE49-F238E27FC236}">
                  <a16:creationId xmlns:a16="http://schemas.microsoft.com/office/drawing/2014/main" id="{88ADC3CE-CA6F-43AE-89BC-D7DE6D9D9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216"/>
              <a:ext cx="816" cy="816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93" name="Rectangle 15">
              <a:extLst>
                <a:ext uri="{FF2B5EF4-FFF2-40B4-BE49-F238E27FC236}">
                  <a16:creationId xmlns:a16="http://schemas.microsoft.com/office/drawing/2014/main" id="{873FDDAC-5BC2-40D7-9108-87F63EAB8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2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94" name="Rectangle 16">
              <a:extLst>
                <a:ext uri="{FF2B5EF4-FFF2-40B4-BE49-F238E27FC236}">
                  <a16:creationId xmlns:a16="http://schemas.microsoft.com/office/drawing/2014/main" id="{D3F37347-462C-4EC0-954D-51F337AD9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1749" name="Text Box 27">
            <a:extLst>
              <a:ext uri="{FF2B5EF4-FFF2-40B4-BE49-F238E27FC236}">
                <a16:creationId xmlns:a16="http://schemas.microsoft.com/office/drawing/2014/main" id="{7B9E778A-F676-4C91-B2BE-F96C70E85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648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90</a:t>
            </a:r>
            <a:r>
              <a:rPr lang="en-US" altLang="en-US" sz="2400"/>
              <a:t>°</a:t>
            </a:r>
            <a:r>
              <a:rPr lang="en-US" altLang="en-US" sz="2000"/>
              <a:t> + 90</a:t>
            </a:r>
            <a:r>
              <a:rPr lang="en-US" altLang="en-US" sz="2400"/>
              <a:t>°</a:t>
            </a:r>
            <a:r>
              <a:rPr lang="en-US" altLang="en-US" sz="2000"/>
              <a:t> = 180</a:t>
            </a:r>
            <a:r>
              <a:rPr lang="en-US" altLang="en-US" sz="2000">
                <a:cs typeface="Times New Roman" panose="02020603050405020304" pitchFamily="18" charset="0"/>
              </a:rPr>
              <a:t>°</a:t>
            </a:r>
          </a:p>
        </p:txBody>
      </p:sp>
      <p:grpSp>
        <p:nvGrpSpPr>
          <p:cNvPr id="31750" name="Group 40">
            <a:extLst>
              <a:ext uri="{FF2B5EF4-FFF2-40B4-BE49-F238E27FC236}">
                <a16:creationId xmlns:a16="http://schemas.microsoft.com/office/drawing/2014/main" id="{482E747A-E70D-47EC-8F7A-57372CBD5E5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114800"/>
            <a:ext cx="1295400" cy="2362200"/>
            <a:chOff x="1776" y="2640"/>
            <a:chExt cx="816" cy="1488"/>
          </a:xfrm>
        </p:grpSpPr>
        <p:grpSp>
          <p:nvGrpSpPr>
            <p:cNvPr id="31782" name="Group 39">
              <a:extLst>
                <a:ext uri="{FF2B5EF4-FFF2-40B4-BE49-F238E27FC236}">
                  <a16:creationId xmlns:a16="http://schemas.microsoft.com/office/drawing/2014/main" id="{1912A1B8-4F6D-4E7A-AC03-1F7C9E78FB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880"/>
              <a:ext cx="576" cy="1248"/>
              <a:chOff x="2016" y="2880"/>
              <a:chExt cx="576" cy="1248"/>
            </a:xfrm>
          </p:grpSpPr>
          <p:sp>
            <p:nvSpPr>
              <p:cNvPr id="31785" name="AutoShape 7">
                <a:extLst>
                  <a:ext uri="{FF2B5EF4-FFF2-40B4-BE49-F238E27FC236}">
                    <a16:creationId xmlns:a16="http://schemas.microsoft.com/office/drawing/2014/main" id="{284B9C8F-829D-48D1-B559-5A2E7F96A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880"/>
                <a:ext cx="576" cy="1248"/>
              </a:xfrm>
              <a:prstGeom prst="diamond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1786" name="Freeform 8">
                <a:extLst>
                  <a:ext uri="{FF2B5EF4-FFF2-40B4-BE49-F238E27FC236}">
                    <a16:creationId xmlns:a16="http://schemas.microsoft.com/office/drawing/2014/main" id="{6AC60283-72BF-420A-A815-F4436B80E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3412"/>
                <a:ext cx="66" cy="210"/>
              </a:xfrm>
              <a:custGeom>
                <a:avLst/>
                <a:gdLst>
                  <a:gd name="T0" fmla="*/ 0 w 66"/>
                  <a:gd name="T1" fmla="*/ 0 h 210"/>
                  <a:gd name="T2" fmla="*/ 61 w 66"/>
                  <a:gd name="T3" fmla="*/ 53 h 210"/>
                  <a:gd name="T4" fmla="*/ 17 w 66"/>
                  <a:gd name="T5" fmla="*/ 210 h 210"/>
                  <a:gd name="T6" fmla="*/ 0 60000 65536"/>
                  <a:gd name="T7" fmla="*/ 0 60000 65536"/>
                  <a:gd name="T8" fmla="*/ 0 60000 65536"/>
                  <a:gd name="T9" fmla="*/ 0 w 66"/>
                  <a:gd name="T10" fmla="*/ 0 h 210"/>
                  <a:gd name="T11" fmla="*/ 66 w 66"/>
                  <a:gd name="T12" fmla="*/ 210 h 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6" h="210">
                    <a:moveTo>
                      <a:pt x="0" y="0"/>
                    </a:moveTo>
                    <a:cubicBezTo>
                      <a:pt x="32" y="11"/>
                      <a:pt x="38" y="29"/>
                      <a:pt x="61" y="53"/>
                    </a:cubicBezTo>
                    <a:cubicBezTo>
                      <a:pt x="54" y="134"/>
                      <a:pt x="66" y="161"/>
                      <a:pt x="17" y="2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Freeform 9">
                <a:extLst>
                  <a:ext uri="{FF2B5EF4-FFF2-40B4-BE49-F238E27FC236}">
                    <a16:creationId xmlns:a16="http://schemas.microsoft.com/office/drawing/2014/main" id="{D8BBAAAB-6ADB-4D2A-926D-1A87CEE15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3412"/>
                <a:ext cx="56" cy="219"/>
              </a:xfrm>
              <a:custGeom>
                <a:avLst/>
                <a:gdLst>
                  <a:gd name="T0" fmla="*/ 56 w 56"/>
                  <a:gd name="T1" fmla="*/ 0 h 219"/>
                  <a:gd name="T2" fmla="*/ 12 w 56"/>
                  <a:gd name="T3" fmla="*/ 70 h 219"/>
                  <a:gd name="T4" fmla="*/ 47 w 56"/>
                  <a:gd name="T5" fmla="*/ 219 h 219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19"/>
                  <a:gd name="T11" fmla="*/ 56 w 56"/>
                  <a:gd name="T12" fmla="*/ 219 h 2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19">
                    <a:moveTo>
                      <a:pt x="56" y="0"/>
                    </a:moveTo>
                    <a:cubicBezTo>
                      <a:pt x="35" y="21"/>
                      <a:pt x="29" y="45"/>
                      <a:pt x="12" y="70"/>
                    </a:cubicBezTo>
                    <a:cubicBezTo>
                      <a:pt x="0" y="129"/>
                      <a:pt x="4" y="176"/>
                      <a:pt x="47" y="21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Freeform 10">
                <a:extLst>
                  <a:ext uri="{FF2B5EF4-FFF2-40B4-BE49-F238E27FC236}">
                    <a16:creationId xmlns:a16="http://schemas.microsoft.com/office/drawing/2014/main" id="{704E25A8-D793-41CF-8AB1-D032C2C875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2993"/>
                <a:ext cx="105" cy="35"/>
              </a:xfrm>
              <a:custGeom>
                <a:avLst/>
                <a:gdLst>
                  <a:gd name="T0" fmla="*/ 0 w 105"/>
                  <a:gd name="T1" fmla="*/ 0 h 35"/>
                  <a:gd name="T2" fmla="*/ 70 w 105"/>
                  <a:gd name="T3" fmla="*/ 35 h 35"/>
                  <a:gd name="T4" fmla="*/ 105 w 105"/>
                  <a:gd name="T5" fmla="*/ 18 h 35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35"/>
                  <a:gd name="T11" fmla="*/ 105 w 105"/>
                  <a:gd name="T12" fmla="*/ 35 h 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35">
                    <a:moveTo>
                      <a:pt x="0" y="0"/>
                    </a:moveTo>
                    <a:cubicBezTo>
                      <a:pt x="22" y="22"/>
                      <a:pt x="41" y="26"/>
                      <a:pt x="70" y="35"/>
                    </a:cubicBezTo>
                    <a:cubicBezTo>
                      <a:pt x="92" y="14"/>
                      <a:pt x="80" y="18"/>
                      <a:pt x="105" y="1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Freeform 11">
                <a:extLst>
                  <a:ext uri="{FF2B5EF4-FFF2-40B4-BE49-F238E27FC236}">
                    <a16:creationId xmlns:a16="http://schemas.microsoft.com/office/drawing/2014/main" id="{0861CFCC-55FB-4ADB-94D6-F8C0434A6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0" y="3055"/>
                <a:ext cx="139" cy="56"/>
              </a:xfrm>
              <a:custGeom>
                <a:avLst/>
                <a:gdLst>
                  <a:gd name="T0" fmla="*/ 0 w 139"/>
                  <a:gd name="T1" fmla="*/ 0 h 56"/>
                  <a:gd name="T2" fmla="*/ 139 w 139"/>
                  <a:gd name="T3" fmla="*/ 17 h 56"/>
                  <a:gd name="T4" fmla="*/ 0 60000 65536"/>
                  <a:gd name="T5" fmla="*/ 0 60000 65536"/>
                  <a:gd name="T6" fmla="*/ 0 w 139"/>
                  <a:gd name="T7" fmla="*/ 0 h 56"/>
                  <a:gd name="T8" fmla="*/ 139 w 139"/>
                  <a:gd name="T9" fmla="*/ 56 h 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9" h="56">
                    <a:moveTo>
                      <a:pt x="0" y="0"/>
                    </a:moveTo>
                    <a:cubicBezTo>
                      <a:pt x="57" y="37"/>
                      <a:pt x="65" y="56"/>
                      <a:pt x="139" y="1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0" name="Freeform 12">
                <a:extLst>
                  <a:ext uri="{FF2B5EF4-FFF2-40B4-BE49-F238E27FC236}">
                    <a16:creationId xmlns:a16="http://schemas.microsoft.com/office/drawing/2014/main" id="{A04D09DA-E904-4911-AD32-9B3F2F8E9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3" y="3983"/>
                <a:ext cx="79" cy="40"/>
              </a:xfrm>
              <a:custGeom>
                <a:avLst/>
                <a:gdLst>
                  <a:gd name="T0" fmla="*/ 1 w 79"/>
                  <a:gd name="T1" fmla="*/ 40 h 40"/>
                  <a:gd name="T2" fmla="*/ 9 w 79"/>
                  <a:gd name="T3" fmla="*/ 14 h 40"/>
                  <a:gd name="T4" fmla="*/ 79 w 79"/>
                  <a:gd name="T5" fmla="*/ 40 h 40"/>
                  <a:gd name="T6" fmla="*/ 0 60000 65536"/>
                  <a:gd name="T7" fmla="*/ 0 60000 65536"/>
                  <a:gd name="T8" fmla="*/ 0 60000 65536"/>
                  <a:gd name="T9" fmla="*/ 0 w 79"/>
                  <a:gd name="T10" fmla="*/ 0 h 40"/>
                  <a:gd name="T11" fmla="*/ 79 w 79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9" h="40">
                    <a:moveTo>
                      <a:pt x="1" y="40"/>
                    </a:moveTo>
                    <a:cubicBezTo>
                      <a:pt x="4" y="31"/>
                      <a:pt x="0" y="16"/>
                      <a:pt x="9" y="14"/>
                    </a:cubicBezTo>
                    <a:cubicBezTo>
                      <a:pt x="66" y="0"/>
                      <a:pt x="65" y="11"/>
                      <a:pt x="79" y="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1" name="Freeform 13">
                <a:extLst>
                  <a:ext uri="{FF2B5EF4-FFF2-40B4-BE49-F238E27FC236}">
                    <a16:creationId xmlns:a16="http://schemas.microsoft.com/office/drawing/2014/main" id="{C6B2732C-5464-4CDD-A832-F0354649D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0" y="3932"/>
                <a:ext cx="139" cy="39"/>
              </a:xfrm>
              <a:custGeom>
                <a:avLst/>
                <a:gdLst>
                  <a:gd name="T0" fmla="*/ 0 w 139"/>
                  <a:gd name="T1" fmla="*/ 39 h 39"/>
                  <a:gd name="T2" fmla="*/ 78 w 139"/>
                  <a:gd name="T3" fmla="*/ 4 h 39"/>
                  <a:gd name="T4" fmla="*/ 139 w 139"/>
                  <a:gd name="T5" fmla="*/ 21 h 39"/>
                  <a:gd name="T6" fmla="*/ 0 60000 65536"/>
                  <a:gd name="T7" fmla="*/ 0 60000 65536"/>
                  <a:gd name="T8" fmla="*/ 0 60000 65536"/>
                  <a:gd name="T9" fmla="*/ 0 w 139"/>
                  <a:gd name="T10" fmla="*/ 0 h 39"/>
                  <a:gd name="T11" fmla="*/ 139 w 139"/>
                  <a:gd name="T12" fmla="*/ 39 h 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9" h="39">
                    <a:moveTo>
                      <a:pt x="0" y="39"/>
                    </a:moveTo>
                    <a:cubicBezTo>
                      <a:pt x="28" y="29"/>
                      <a:pt x="50" y="14"/>
                      <a:pt x="78" y="4"/>
                    </a:cubicBezTo>
                    <a:cubicBezTo>
                      <a:pt x="135" y="14"/>
                      <a:pt x="118" y="0"/>
                      <a:pt x="139" y="2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83" name="Text Box 28">
              <a:extLst>
                <a:ext uri="{FF2B5EF4-FFF2-40B4-BE49-F238E27FC236}">
                  <a16:creationId xmlns:a16="http://schemas.microsoft.com/office/drawing/2014/main" id="{2EC3FF1C-FE3E-4A78-9EB3-36E4F43C3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3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31784" name="Text Box 29">
              <a:extLst>
                <a:ext uri="{FF2B5EF4-FFF2-40B4-BE49-F238E27FC236}">
                  <a16:creationId xmlns:a16="http://schemas.microsoft.com/office/drawing/2014/main" id="{D87307D9-ACDD-43BA-98F0-93576F06F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64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</p:grpSp>
      <p:sp>
        <p:nvSpPr>
          <p:cNvPr id="31751" name="Text Box 30">
            <a:extLst>
              <a:ext uri="{FF2B5EF4-FFF2-40B4-BE49-F238E27FC236}">
                <a16:creationId xmlns:a16="http://schemas.microsoft.com/office/drawing/2014/main" id="{0F881139-CE6B-45BE-AD9E-7E7739ECA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m&lt;A + m&lt;B = 180</a:t>
            </a:r>
            <a:r>
              <a:rPr lang="en-US" altLang="en-US" sz="2400"/>
              <a:t>°</a:t>
            </a:r>
          </a:p>
        </p:txBody>
      </p:sp>
      <p:grpSp>
        <p:nvGrpSpPr>
          <p:cNvPr id="31752" name="Group 38">
            <a:extLst>
              <a:ext uri="{FF2B5EF4-FFF2-40B4-BE49-F238E27FC236}">
                <a16:creationId xmlns:a16="http://schemas.microsoft.com/office/drawing/2014/main" id="{BBE77033-494E-4139-AA80-3B286473C5D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343400"/>
            <a:ext cx="2019300" cy="1600200"/>
            <a:chOff x="336" y="2832"/>
            <a:chExt cx="1272" cy="1008"/>
          </a:xfrm>
        </p:grpSpPr>
        <p:sp>
          <p:nvSpPr>
            <p:cNvPr id="31765" name="Rectangle 4">
              <a:extLst>
                <a:ext uri="{FF2B5EF4-FFF2-40B4-BE49-F238E27FC236}">
                  <a16:creationId xmlns:a16="http://schemas.microsoft.com/office/drawing/2014/main" id="{B8B082F6-88FE-4B36-BB1D-CCBD4BAED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913"/>
              <a:ext cx="1080" cy="83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6" name="Line 5">
              <a:extLst>
                <a:ext uri="{FF2B5EF4-FFF2-40B4-BE49-F238E27FC236}">
                  <a16:creationId xmlns:a16="http://schemas.microsoft.com/office/drawing/2014/main" id="{F30D8AA4-7AAA-4F9F-9FFB-78423B703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6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6">
              <a:extLst>
                <a:ext uri="{FF2B5EF4-FFF2-40B4-BE49-F238E27FC236}">
                  <a16:creationId xmlns:a16="http://schemas.microsoft.com/office/drawing/2014/main" id="{3EBC9FC4-EB68-431E-973F-0135F4959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9">
              <a:extLst>
                <a:ext uri="{FF2B5EF4-FFF2-40B4-BE49-F238E27FC236}">
                  <a16:creationId xmlns:a16="http://schemas.microsoft.com/office/drawing/2014/main" id="{19F28198-9A3A-4305-ADA4-AEB32E5A9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91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20">
              <a:extLst>
                <a:ext uri="{FF2B5EF4-FFF2-40B4-BE49-F238E27FC236}">
                  <a16:creationId xmlns:a16="http://schemas.microsoft.com/office/drawing/2014/main" id="{7F5F4640-3669-4676-9811-94CE5DF5B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70" name="Group 23">
              <a:extLst>
                <a:ext uri="{FF2B5EF4-FFF2-40B4-BE49-F238E27FC236}">
                  <a16:creationId xmlns:a16="http://schemas.microsoft.com/office/drawing/2014/main" id="{5BBA0AEC-79CB-42CB-8008-193E0E30B724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312" y="3480"/>
              <a:ext cx="240" cy="0"/>
              <a:chOff x="1392" y="3840"/>
              <a:chExt cx="240" cy="0"/>
            </a:xfrm>
          </p:grpSpPr>
          <p:sp>
            <p:nvSpPr>
              <p:cNvPr id="31780" name="Line 21">
                <a:extLst>
                  <a:ext uri="{FF2B5EF4-FFF2-40B4-BE49-F238E27FC236}">
                    <a16:creationId xmlns:a16="http://schemas.microsoft.com/office/drawing/2014/main" id="{3D377C12-8E5E-413E-ACCA-8DA3558C8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38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1" name="Line 22">
                <a:extLst>
                  <a:ext uri="{FF2B5EF4-FFF2-40B4-BE49-F238E27FC236}">
                    <a16:creationId xmlns:a16="http://schemas.microsoft.com/office/drawing/2014/main" id="{1BF0FBF4-1DA2-41A3-B2CA-F2A364BBE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8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71" name="Group 24">
              <a:extLst>
                <a:ext uri="{FF2B5EF4-FFF2-40B4-BE49-F238E27FC236}">
                  <a16:creationId xmlns:a16="http://schemas.microsoft.com/office/drawing/2014/main" id="{8B1C3DF6-B782-49F5-8715-17EBC95E3EA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H="1">
              <a:off x="1332" y="3416"/>
              <a:ext cx="240" cy="119"/>
              <a:chOff x="1392" y="3840"/>
              <a:chExt cx="240" cy="0"/>
            </a:xfrm>
          </p:grpSpPr>
          <p:sp>
            <p:nvSpPr>
              <p:cNvPr id="31778" name="Line 25">
                <a:extLst>
                  <a:ext uri="{FF2B5EF4-FFF2-40B4-BE49-F238E27FC236}">
                    <a16:creationId xmlns:a16="http://schemas.microsoft.com/office/drawing/2014/main" id="{58BDA33F-4917-4582-9C21-A738D412C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38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9" name="Line 26">
                <a:extLst>
                  <a:ext uri="{FF2B5EF4-FFF2-40B4-BE49-F238E27FC236}">
                    <a16:creationId xmlns:a16="http://schemas.microsoft.com/office/drawing/2014/main" id="{DC2A5D4D-51A5-48AE-AE24-3716E428F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8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72" name="Group 34">
              <a:extLst>
                <a:ext uri="{FF2B5EF4-FFF2-40B4-BE49-F238E27FC236}">
                  <a16:creationId xmlns:a16="http://schemas.microsoft.com/office/drawing/2014/main" id="{9437C157-6DE9-477D-946A-38B6F6A3D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6" y="3216"/>
              <a:ext cx="192" cy="96"/>
              <a:chOff x="1728" y="3360"/>
              <a:chExt cx="192" cy="96"/>
            </a:xfrm>
          </p:grpSpPr>
          <p:sp>
            <p:nvSpPr>
              <p:cNvPr id="31776" name="Line 32">
                <a:extLst>
                  <a:ext uri="{FF2B5EF4-FFF2-40B4-BE49-F238E27FC236}">
                    <a16:creationId xmlns:a16="http://schemas.microsoft.com/office/drawing/2014/main" id="{3BFC5E60-201E-4E7F-B0E9-EF015166A9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336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Line 33">
                <a:extLst>
                  <a:ext uri="{FF2B5EF4-FFF2-40B4-BE49-F238E27FC236}">
                    <a16:creationId xmlns:a16="http://schemas.microsoft.com/office/drawing/2014/main" id="{EAA01C63-20C3-4172-908E-96DA21F61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345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73" name="Group 35">
              <a:extLst>
                <a:ext uri="{FF2B5EF4-FFF2-40B4-BE49-F238E27FC236}">
                  <a16:creationId xmlns:a16="http://schemas.microsoft.com/office/drawing/2014/main" id="{CFFCCD85-6251-4C84-A676-97A140B69C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216"/>
              <a:ext cx="192" cy="96"/>
              <a:chOff x="1728" y="3360"/>
              <a:chExt cx="192" cy="96"/>
            </a:xfrm>
          </p:grpSpPr>
          <p:sp>
            <p:nvSpPr>
              <p:cNvPr id="31774" name="Line 36">
                <a:extLst>
                  <a:ext uri="{FF2B5EF4-FFF2-40B4-BE49-F238E27FC236}">
                    <a16:creationId xmlns:a16="http://schemas.microsoft.com/office/drawing/2014/main" id="{323B4894-4E69-4ECB-9594-D771D5D1A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336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37">
                <a:extLst>
                  <a:ext uri="{FF2B5EF4-FFF2-40B4-BE49-F238E27FC236}">
                    <a16:creationId xmlns:a16="http://schemas.microsoft.com/office/drawing/2014/main" id="{58806EF9-FDA6-4255-A28E-BEE7EC4946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345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753" name="Group 45">
            <a:extLst>
              <a:ext uri="{FF2B5EF4-FFF2-40B4-BE49-F238E27FC236}">
                <a16:creationId xmlns:a16="http://schemas.microsoft.com/office/drawing/2014/main" id="{69D8E155-2ECD-439E-9DBA-87C2FBDBE58B}"/>
              </a:ext>
            </a:extLst>
          </p:cNvPr>
          <p:cNvGrpSpPr>
            <a:grpSpLocks/>
          </p:cNvGrpSpPr>
          <p:nvPr/>
        </p:nvGrpSpPr>
        <p:grpSpPr bwMode="auto">
          <a:xfrm>
            <a:off x="6321425" y="3733800"/>
            <a:ext cx="2441575" cy="2224088"/>
            <a:chOff x="3982" y="2352"/>
            <a:chExt cx="1538" cy="1401"/>
          </a:xfrm>
        </p:grpSpPr>
        <p:sp>
          <p:nvSpPr>
            <p:cNvPr id="31762" name="AutoShape 42">
              <a:extLst>
                <a:ext uri="{FF2B5EF4-FFF2-40B4-BE49-F238E27FC236}">
                  <a16:creationId xmlns:a16="http://schemas.microsoft.com/office/drawing/2014/main" id="{D58B428B-9531-4514-8903-54D3EE416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52"/>
              <a:ext cx="1536" cy="1392"/>
            </a:xfrm>
            <a:prstGeom prst="parallelogram">
              <a:avLst>
                <a:gd name="adj" fmla="val 275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3" name="Line 43">
              <a:extLst>
                <a:ext uri="{FF2B5EF4-FFF2-40B4-BE49-F238E27FC236}">
                  <a16:creationId xmlns:a16="http://schemas.microsoft.com/office/drawing/2014/main" id="{EBAA1C32-F6D7-455B-8CF5-871341EF5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352"/>
              <a:ext cx="767" cy="13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44">
              <a:extLst>
                <a:ext uri="{FF2B5EF4-FFF2-40B4-BE49-F238E27FC236}">
                  <a16:creationId xmlns:a16="http://schemas.microsoft.com/office/drawing/2014/main" id="{1AA52DA9-EA40-402C-96CF-527B548F5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2" y="2352"/>
              <a:ext cx="1538" cy="14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4" name="Line 46">
            <a:extLst>
              <a:ext uri="{FF2B5EF4-FFF2-40B4-BE49-F238E27FC236}">
                <a16:creationId xmlns:a16="http://schemas.microsoft.com/office/drawing/2014/main" id="{F1AAE458-966B-4649-9F12-DA91D7C1EC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1038" y="4167188"/>
            <a:ext cx="388937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47">
            <a:extLst>
              <a:ext uri="{FF2B5EF4-FFF2-40B4-BE49-F238E27FC236}">
                <a16:creationId xmlns:a16="http://schemas.microsoft.com/office/drawing/2014/main" id="{BDCA4E77-BFB3-448A-B22F-5FFE143D6E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3650" y="5186363"/>
            <a:ext cx="3889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6" name="Group 50">
            <a:extLst>
              <a:ext uri="{FF2B5EF4-FFF2-40B4-BE49-F238E27FC236}">
                <a16:creationId xmlns:a16="http://schemas.microsoft.com/office/drawing/2014/main" id="{2EC53E84-56AF-46FB-A2B3-E0C902BFA2B1}"/>
              </a:ext>
            </a:extLst>
          </p:cNvPr>
          <p:cNvGrpSpPr>
            <a:grpSpLocks/>
          </p:cNvGrpSpPr>
          <p:nvPr/>
        </p:nvGrpSpPr>
        <p:grpSpPr bwMode="auto">
          <a:xfrm rot="-6018278">
            <a:off x="6864350" y="5092700"/>
            <a:ext cx="439738" cy="274638"/>
            <a:chOff x="4909" y="3380"/>
            <a:chExt cx="277" cy="173"/>
          </a:xfrm>
        </p:grpSpPr>
        <p:sp>
          <p:nvSpPr>
            <p:cNvPr id="31760" name="Line 48">
              <a:extLst>
                <a:ext uri="{FF2B5EF4-FFF2-40B4-BE49-F238E27FC236}">
                  <a16:creationId xmlns:a16="http://schemas.microsoft.com/office/drawing/2014/main" id="{9C51C386-FDD6-4F57-838A-862240B75A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9" y="3380"/>
              <a:ext cx="245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9">
              <a:extLst>
                <a:ext uri="{FF2B5EF4-FFF2-40B4-BE49-F238E27FC236}">
                  <a16:creationId xmlns:a16="http://schemas.microsoft.com/office/drawing/2014/main" id="{EFD895F4-703C-4FC7-9BCE-F44F92E25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1" y="3421"/>
              <a:ext cx="245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7" name="Group 51">
            <a:extLst>
              <a:ext uri="{FF2B5EF4-FFF2-40B4-BE49-F238E27FC236}">
                <a16:creationId xmlns:a16="http://schemas.microsoft.com/office/drawing/2014/main" id="{43DD2213-8F0B-44A9-9B86-3D023F129BD0}"/>
              </a:ext>
            </a:extLst>
          </p:cNvPr>
          <p:cNvGrpSpPr>
            <a:grpSpLocks/>
          </p:cNvGrpSpPr>
          <p:nvPr/>
        </p:nvGrpSpPr>
        <p:grpSpPr bwMode="auto">
          <a:xfrm rot="-6018278">
            <a:off x="7837488" y="4203700"/>
            <a:ext cx="439738" cy="274637"/>
            <a:chOff x="4909" y="3380"/>
            <a:chExt cx="277" cy="173"/>
          </a:xfrm>
        </p:grpSpPr>
        <p:sp>
          <p:nvSpPr>
            <p:cNvPr id="31758" name="Line 52">
              <a:extLst>
                <a:ext uri="{FF2B5EF4-FFF2-40B4-BE49-F238E27FC236}">
                  <a16:creationId xmlns:a16="http://schemas.microsoft.com/office/drawing/2014/main" id="{8067B02B-C8C2-4EEE-997F-F3E0B1FDD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9" y="3380"/>
              <a:ext cx="245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53">
              <a:extLst>
                <a:ext uri="{FF2B5EF4-FFF2-40B4-BE49-F238E27FC236}">
                  <a16:creationId xmlns:a16="http://schemas.microsoft.com/office/drawing/2014/main" id="{A15F262F-4641-4ABA-BD47-977455D3A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1" y="3421"/>
              <a:ext cx="245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10ADBB-D60C-4D5E-A99C-1021AB443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Rectangle</a:t>
            </a:r>
            <a:br>
              <a:rPr lang="en-US" altLang="en-US" sz="6600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A parallelogram with right angles</a:t>
            </a:r>
            <a:endParaRPr lang="en-US" altLang="en-US" sz="6600" b="1" dirty="0">
              <a:solidFill>
                <a:schemeClr val="accent2"/>
              </a:solidFill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3F57868-97A9-4748-9862-7B1BB374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38400"/>
            <a:ext cx="41148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A27BC970-3B5F-4F39-A658-16E3BBAB540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441575"/>
            <a:ext cx="4114800" cy="1597025"/>
            <a:chOff x="1392" y="1538"/>
            <a:chExt cx="2592" cy="1006"/>
          </a:xfrm>
        </p:grpSpPr>
        <p:sp>
          <p:nvSpPr>
            <p:cNvPr id="32776" name="Rectangle 5">
              <a:extLst>
                <a:ext uri="{FF2B5EF4-FFF2-40B4-BE49-F238E27FC236}">
                  <a16:creationId xmlns:a16="http://schemas.microsoft.com/office/drawing/2014/main" id="{8F39965A-913A-43D7-B983-CDD4925FA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538"/>
              <a:ext cx="192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77" name="Rectangle 6">
              <a:extLst>
                <a:ext uri="{FF2B5EF4-FFF2-40B4-BE49-F238E27FC236}">
                  <a16:creationId xmlns:a16="http://schemas.microsoft.com/office/drawing/2014/main" id="{D431F4CE-B6B6-4B3C-B78B-AD1AD227C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354"/>
              <a:ext cx="192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78" name="Rectangle 7">
              <a:extLst>
                <a:ext uri="{FF2B5EF4-FFF2-40B4-BE49-F238E27FC236}">
                  <a16:creationId xmlns:a16="http://schemas.microsoft.com/office/drawing/2014/main" id="{E744A5C8-6E50-411C-9A06-A7277F322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54"/>
              <a:ext cx="192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79" name="Rectangle 8">
              <a:extLst>
                <a:ext uri="{FF2B5EF4-FFF2-40B4-BE49-F238E27FC236}">
                  <a16:creationId xmlns:a16="http://schemas.microsoft.com/office/drawing/2014/main" id="{D7EC1A78-F9D3-416E-97F9-E73223D30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540"/>
              <a:ext cx="192" cy="19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773" name="Line 12">
            <a:extLst>
              <a:ext uri="{FF2B5EF4-FFF2-40B4-BE49-F238E27FC236}">
                <a16:creationId xmlns:a16="http://schemas.microsoft.com/office/drawing/2014/main" id="{5389827E-6BEC-4DA9-A666-100681C09C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438400"/>
            <a:ext cx="4114800" cy="16002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3">
            <a:extLst>
              <a:ext uri="{FF2B5EF4-FFF2-40B4-BE49-F238E27FC236}">
                <a16:creationId xmlns:a16="http://schemas.microsoft.com/office/drawing/2014/main" id="{03078F85-C9C8-4AB6-A77C-31DF70AA2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444750"/>
            <a:ext cx="4114800" cy="159385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14">
            <a:extLst>
              <a:ext uri="{FF2B5EF4-FFF2-40B4-BE49-F238E27FC236}">
                <a16:creationId xmlns:a16="http://schemas.microsoft.com/office/drawing/2014/main" id="{A2242FB0-A4EF-4362-9558-D884686F2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66701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Diagonals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animBg="1"/>
      <p:bldP spid="32773" grpId="0" animBg="1"/>
      <p:bldP spid="32774" grpId="0" animBg="1"/>
      <p:bldP spid="327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E47E9AD8-13EE-4F3B-9D71-62765FD52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Rhombus</a:t>
            </a:r>
            <a:br>
              <a:rPr lang="en-US" altLang="en-US" sz="6600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A parallelogram with 4 congruent sides.</a:t>
            </a:r>
            <a:endParaRPr lang="en-US" altLang="en-US" sz="6600" b="1" dirty="0">
              <a:solidFill>
                <a:schemeClr val="accent2"/>
              </a:solidFill>
            </a:endParaRPr>
          </a:p>
        </p:txBody>
      </p:sp>
      <p:sp>
        <p:nvSpPr>
          <p:cNvPr id="23556" name="AutoShape 1028">
            <a:extLst>
              <a:ext uri="{FF2B5EF4-FFF2-40B4-BE49-F238E27FC236}">
                <a16:creationId xmlns:a16="http://schemas.microsoft.com/office/drawing/2014/main" id="{36A24B74-8AB6-4C96-985A-DBEF1A5CC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106" y="2895600"/>
            <a:ext cx="3810000" cy="2209800"/>
          </a:xfrm>
          <a:prstGeom prst="parallelogram">
            <a:avLst>
              <a:gd name="adj" fmla="val 54454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" name="Group 1033">
            <a:extLst>
              <a:ext uri="{FF2B5EF4-FFF2-40B4-BE49-F238E27FC236}">
                <a16:creationId xmlns:a16="http://schemas.microsoft.com/office/drawing/2014/main" id="{2CA26795-5355-43E6-89E6-BDA2D3DF2A44}"/>
              </a:ext>
            </a:extLst>
          </p:cNvPr>
          <p:cNvGrpSpPr>
            <a:grpSpLocks/>
          </p:cNvGrpSpPr>
          <p:nvPr/>
        </p:nvGrpSpPr>
        <p:grpSpPr bwMode="auto">
          <a:xfrm>
            <a:off x="2988574" y="2514600"/>
            <a:ext cx="3200400" cy="2895600"/>
            <a:chOff x="2064" y="1680"/>
            <a:chExt cx="2016" cy="1824"/>
          </a:xfrm>
        </p:grpSpPr>
        <p:sp>
          <p:nvSpPr>
            <p:cNvPr id="33816" name="Line 1029">
              <a:extLst>
                <a:ext uri="{FF2B5EF4-FFF2-40B4-BE49-F238E27FC236}">
                  <a16:creationId xmlns:a16="http://schemas.microsoft.com/office/drawing/2014/main" id="{D4BF9F08-302B-477A-900B-520C92877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592"/>
              <a:ext cx="43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1030">
              <a:extLst>
                <a:ext uri="{FF2B5EF4-FFF2-40B4-BE49-F238E27FC236}">
                  <a16:creationId xmlns:a16="http://schemas.microsoft.com/office/drawing/2014/main" id="{8C0685FB-3A7F-4C98-89E4-71F0C8D2A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640"/>
              <a:ext cx="432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1031">
              <a:extLst>
                <a:ext uri="{FF2B5EF4-FFF2-40B4-BE49-F238E27FC236}">
                  <a16:creationId xmlns:a16="http://schemas.microsoft.com/office/drawing/2014/main" id="{9544E165-0A74-425C-9CE9-0CA169A2B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072"/>
              <a:ext cx="0" cy="43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1032">
              <a:extLst>
                <a:ext uri="{FF2B5EF4-FFF2-40B4-BE49-F238E27FC236}">
                  <a16:creationId xmlns:a16="http://schemas.microsoft.com/office/drawing/2014/main" id="{C55AD2A3-57C8-4949-9E43-47C15E887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680"/>
              <a:ext cx="0" cy="43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2" name="Line 1034">
            <a:extLst>
              <a:ext uri="{FF2B5EF4-FFF2-40B4-BE49-F238E27FC236}">
                <a16:creationId xmlns:a16="http://schemas.microsoft.com/office/drawing/2014/main" id="{10774E2B-5654-4710-8D86-B7F7B71CA3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6106" y="2895600"/>
            <a:ext cx="3810000" cy="22098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038">
            <a:extLst>
              <a:ext uri="{FF2B5EF4-FFF2-40B4-BE49-F238E27FC236}">
                <a16:creationId xmlns:a16="http://schemas.microsoft.com/office/drawing/2014/main" id="{64879F5A-C756-46DE-B9A7-F3B17AF85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5306" y="2895600"/>
            <a:ext cx="1371600" cy="22098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1039">
            <a:extLst>
              <a:ext uri="{FF2B5EF4-FFF2-40B4-BE49-F238E27FC236}">
                <a16:creationId xmlns:a16="http://schemas.microsoft.com/office/drawing/2014/main" id="{BAF03342-59A5-45C9-A2C4-7D3F53B7A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102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Diagonals bisect opposite angles.</a:t>
            </a:r>
          </a:p>
        </p:txBody>
      </p:sp>
      <p:grpSp>
        <p:nvGrpSpPr>
          <p:cNvPr id="3" name="Group 1044">
            <a:extLst>
              <a:ext uri="{FF2B5EF4-FFF2-40B4-BE49-F238E27FC236}">
                <a16:creationId xmlns:a16="http://schemas.microsoft.com/office/drawing/2014/main" id="{1EC2A52C-F671-4BFC-B2DC-EAC90D4DF9E9}"/>
              </a:ext>
            </a:extLst>
          </p:cNvPr>
          <p:cNvGrpSpPr>
            <a:grpSpLocks/>
          </p:cNvGrpSpPr>
          <p:nvPr/>
        </p:nvGrpSpPr>
        <p:grpSpPr bwMode="auto">
          <a:xfrm>
            <a:off x="2960906" y="2987675"/>
            <a:ext cx="3200400" cy="2041525"/>
            <a:chOff x="2064" y="1882"/>
            <a:chExt cx="2016" cy="1286"/>
          </a:xfrm>
        </p:grpSpPr>
        <p:sp>
          <p:nvSpPr>
            <p:cNvPr id="33812" name="Oval 1040">
              <a:extLst>
                <a:ext uri="{FF2B5EF4-FFF2-40B4-BE49-F238E27FC236}">
                  <a16:creationId xmlns:a16="http://schemas.microsoft.com/office/drawing/2014/main" id="{BA333E8F-4FDA-4A13-97E0-F1C9872DF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928"/>
              <a:ext cx="86" cy="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3" name="Oval 1041">
              <a:extLst>
                <a:ext uri="{FF2B5EF4-FFF2-40B4-BE49-F238E27FC236}">
                  <a16:creationId xmlns:a16="http://schemas.microsoft.com/office/drawing/2014/main" id="{001CA99E-8BE4-442D-9FC3-20B8D70EF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3082"/>
              <a:ext cx="86" cy="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4" name="Oval 1042">
              <a:extLst>
                <a:ext uri="{FF2B5EF4-FFF2-40B4-BE49-F238E27FC236}">
                  <a16:creationId xmlns:a16="http://schemas.microsoft.com/office/drawing/2014/main" id="{47C2C751-03BE-4FEA-A16E-9191BEA18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882"/>
              <a:ext cx="86" cy="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5" name="Oval 1043">
              <a:extLst>
                <a:ext uri="{FF2B5EF4-FFF2-40B4-BE49-F238E27FC236}">
                  <a16:creationId xmlns:a16="http://schemas.microsoft.com/office/drawing/2014/main" id="{B2BAA7C8-89F4-4D65-A416-39CFF9A12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" y="2064"/>
              <a:ext cx="86" cy="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" name="Group 1049">
            <a:extLst>
              <a:ext uri="{FF2B5EF4-FFF2-40B4-BE49-F238E27FC236}">
                <a16:creationId xmlns:a16="http://schemas.microsoft.com/office/drawing/2014/main" id="{6FCB14B8-7F9B-4C19-A608-B23E937DB681}"/>
              </a:ext>
            </a:extLst>
          </p:cNvPr>
          <p:cNvGrpSpPr>
            <a:grpSpLocks/>
          </p:cNvGrpSpPr>
          <p:nvPr/>
        </p:nvGrpSpPr>
        <p:grpSpPr bwMode="auto">
          <a:xfrm>
            <a:off x="3646706" y="2974975"/>
            <a:ext cx="1749425" cy="2051050"/>
            <a:chOff x="2496" y="1874"/>
            <a:chExt cx="1102" cy="1292"/>
          </a:xfrm>
        </p:grpSpPr>
        <p:sp>
          <p:nvSpPr>
            <p:cNvPr id="33808" name="AutoShape 1045">
              <a:extLst>
                <a:ext uri="{FF2B5EF4-FFF2-40B4-BE49-F238E27FC236}">
                  <a16:creationId xmlns:a16="http://schemas.microsoft.com/office/drawing/2014/main" id="{DC9129A0-6C35-41BE-9479-BA7BC1DC6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968"/>
              <a:ext cx="190" cy="19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09" name="AutoShape 1046">
              <a:extLst>
                <a:ext uri="{FF2B5EF4-FFF2-40B4-BE49-F238E27FC236}">
                  <a16:creationId xmlns:a16="http://schemas.microsoft.com/office/drawing/2014/main" id="{6520CE27-DABA-4827-BC01-F9091140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874"/>
              <a:ext cx="190" cy="19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0" name="AutoShape 1047">
              <a:extLst>
                <a:ext uri="{FF2B5EF4-FFF2-40B4-BE49-F238E27FC236}">
                  <a16:creationId xmlns:a16="http://schemas.microsoft.com/office/drawing/2014/main" id="{0655B2CA-77C6-453F-A291-7EA828D9A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880"/>
              <a:ext cx="190" cy="19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1" name="AutoShape 1048">
              <a:extLst>
                <a:ext uri="{FF2B5EF4-FFF2-40B4-BE49-F238E27FC236}">
                  <a16:creationId xmlns:a16="http://schemas.microsoft.com/office/drawing/2014/main" id="{116C9E91-AD7F-4AD4-80A9-ABA33E114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" y="2976"/>
              <a:ext cx="190" cy="19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3578" name="Text Box 1050">
            <a:extLst>
              <a:ext uri="{FF2B5EF4-FFF2-40B4-BE49-F238E27FC236}">
                <a16:creationId xmlns:a16="http://schemas.microsoft.com/office/drawing/2014/main" id="{8E0ADF2F-9E87-4E63-8415-D8B4C6F72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989638"/>
            <a:ext cx="617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Diagonals are perpendicular.</a:t>
            </a:r>
          </a:p>
        </p:txBody>
      </p:sp>
      <p:grpSp>
        <p:nvGrpSpPr>
          <p:cNvPr id="5" name="Group 1055">
            <a:extLst>
              <a:ext uri="{FF2B5EF4-FFF2-40B4-BE49-F238E27FC236}">
                <a16:creationId xmlns:a16="http://schemas.microsoft.com/office/drawing/2014/main" id="{BC9FFB27-86B6-44B7-95CC-7EA7C55F1287}"/>
              </a:ext>
            </a:extLst>
          </p:cNvPr>
          <p:cNvGrpSpPr>
            <a:grpSpLocks/>
          </p:cNvGrpSpPr>
          <p:nvPr/>
        </p:nvGrpSpPr>
        <p:grpSpPr bwMode="auto">
          <a:xfrm>
            <a:off x="4180106" y="3660775"/>
            <a:ext cx="755650" cy="758825"/>
            <a:chOff x="2834" y="2306"/>
            <a:chExt cx="476" cy="478"/>
          </a:xfrm>
        </p:grpSpPr>
        <p:sp>
          <p:nvSpPr>
            <p:cNvPr id="33804" name="Rectangle 1051">
              <a:extLst>
                <a:ext uri="{FF2B5EF4-FFF2-40B4-BE49-F238E27FC236}">
                  <a16:creationId xmlns:a16="http://schemas.microsoft.com/office/drawing/2014/main" id="{F3218143-E5AA-46AA-A40A-379E59E458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2834" y="2402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05" name="Rectangle 1052">
              <a:extLst>
                <a:ext uri="{FF2B5EF4-FFF2-40B4-BE49-F238E27FC236}">
                  <a16:creationId xmlns:a16="http://schemas.microsoft.com/office/drawing/2014/main" id="{F991AD7A-218B-4AAE-8DD8-BC78562975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3024" y="2306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06" name="Rectangle 1053">
              <a:extLst>
                <a:ext uri="{FF2B5EF4-FFF2-40B4-BE49-F238E27FC236}">
                  <a16:creationId xmlns:a16="http://schemas.microsoft.com/office/drawing/2014/main" id="{900F5FF3-DF77-4DFA-AF96-757EFE6770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2930" y="2594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07" name="Rectangle 1054">
              <a:extLst>
                <a:ext uri="{FF2B5EF4-FFF2-40B4-BE49-F238E27FC236}">
                  <a16:creationId xmlns:a16="http://schemas.microsoft.com/office/drawing/2014/main" id="{597B2951-91CC-44B4-979C-4436D2877D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58759">
              <a:off x="3120" y="2498"/>
              <a:ext cx="190" cy="19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6" grpId="0" animBg="1"/>
      <p:bldP spid="23567" grpId="0" autoUpdateAnimBg="0"/>
      <p:bldP spid="235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AA58BBD-927C-48F9-B260-3312C4BC4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2057400"/>
          </a:xfrm>
        </p:spPr>
        <p:txBody>
          <a:bodyPr/>
          <a:lstStyle/>
          <a:p>
            <a:pPr eaLnBrk="1" hangingPunct="1"/>
            <a:r>
              <a:rPr lang="en-US" altLang="en-US" sz="6600" b="1" dirty="0">
                <a:solidFill>
                  <a:schemeClr val="accent2"/>
                </a:solidFill>
              </a:rPr>
              <a:t>Square</a:t>
            </a:r>
            <a:br>
              <a:rPr lang="en-US" altLang="en-US" sz="6600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A parallelogram with 4 congruent sides and right angles.</a:t>
            </a:r>
            <a:endParaRPr lang="en-US" altLang="en-US" sz="6600" b="1" dirty="0">
              <a:solidFill>
                <a:schemeClr val="accent2"/>
              </a:solidFill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89D9C9C-B40A-419A-9EDA-2027DB53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2057400" cy="2057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D32E554-365D-4C02-AD89-074E55933554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171700"/>
            <a:ext cx="2779713" cy="2819400"/>
            <a:chOff x="2016" y="1368"/>
            <a:chExt cx="1751" cy="1776"/>
          </a:xfrm>
        </p:grpSpPr>
        <p:grpSp>
          <p:nvGrpSpPr>
            <p:cNvPr id="34839" name="Group 9">
              <a:extLst>
                <a:ext uri="{FF2B5EF4-FFF2-40B4-BE49-F238E27FC236}">
                  <a16:creationId xmlns:a16="http://schemas.microsoft.com/office/drawing/2014/main" id="{1B5819EB-0FD6-4D2E-AD4F-6942CD8A1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643"/>
              <a:ext cx="1296" cy="1261"/>
              <a:chOff x="2256" y="1667"/>
              <a:chExt cx="1296" cy="1261"/>
            </a:xfrm>
          </p:grpSpPr>
          <p:sp>
            <p:nvSpPr>
              <p:cNvPr id="34845" name="Rectangle 5">
                <a:extLst>
                  <a:ext uri="{FF2B5EF4-FFF2-40B4-BE49-F238E27FC236}">
                    <a16:creationId xmlns:a16="http://schemas.microsoft.com/office/drawing/2014/main" id="{902A013E-0AC2-4055-B56A-9976D549E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667"/>
                <a:ext cx="190" cy="192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4846" name="Rectangle 6">
                <a:extLst>
                  <a:ext uri="{FF2B5EF4-FFF2-40B4-BE49-F238E27FC236}">
                    <a16:creationId xmlns:a16="http://schemas.microsoft.com/office/drawing/2014/main" id="{8445A1F6-A1AF-4B2E-8D21-F78C459A5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" y="1667"/>
                <a:ext cx="190" cy="192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4847" name="Rectangle 7">
                <a:extLst>
                  <a:ext uri="{FF2B5EF4-FFF2-40B4-BE49-F238E27FC236}">
                    <a16:creationId xmlns:a16="http://schemas.microsoft.com/office/drawing/2014/main" id="{359BC9A2-A055-4367-AF16-499FBAE32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" y="2736"/>
                <a:ext cx="190" cy="192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4848" name="Rectangle 8">
                <a:extLst>
                  <a:ext uri="{FF2B5EF4-FFF2-40B4-BE49-F238E27FC236}">
                    <a16:creationId xmlns:a16="http://schemas.microsoft.com/office/drawing/2014/main" id="{4EF6537D-6DA3-4852-8467-9C56F2278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736"/>
                <a:ext cx="190" cy="192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grpSp>
          <p:nvGrpSpPr>
            <p:cNvPr id="34840" name="Group 14">
              <a:extLst>
                <a:ext uri="{FF2B5EF4-FFF2-40B4-BE49-F238E27FC236}">
                  <a16:creationId xmlns:a16="http://schemas.microsoft.com/office/drawing/2014/main" id="{88EE939D-B89E-463D-8966-C279E16E9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368"/>
              <a:ext cx="1751" cy="1776"/>
              <a:chOff x="2016" y="1392"/>
              <a:chExt cx="1751" cy="1776"/>
            </a:xfrm>
          </p:grpSpPr>
          <p:sp>
            <p:nvSpPr>
              <p:cNvPr id="34841" name="Line 10">
                <a:extLst>
                  <a:ext uri="{FF2B5EF4-FFF2-40B4-BE49-F238E27FC236}">
                    <a16:creationId xmlns:a16="http://schemas.microsoft.com/office/drawing/2014/main" id="{CF49E3AF-3C38-4E9D-973E-7B535B6FC0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256"/>
                <a:ext cx="430" cy="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2" name="Line 11">
                <a:extLst>
                  <a:ext uri="{FF2B5EF4-FFF2-40B4-BE49-F238E27FC236}">
                    <a16:creationId xmlns:a16="http://schemas.microsoft.com/office/drawing/2014/main" id="{935F622D-0D70-40C0-8EF4-7E157F55C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7" y="2256"/>
                <a:ext cx="430" cy="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3" name="Line 12">
                <a:extLst>
                  <a:ext uri="{FF2B5EF4-FFF2-40B4-BE49-F238E27FC236}">
                    <a16:creationId xmlns:a16="http://schemas.microsoft.com/office/drawing/2014/main" id="{BB8D4A5C-D08F-42A0-91E7-88982AFF4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13" y="2953"/>
                <a:ext cx="430" cy="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4" name="Line 13">
                <a:extLst>
                  <a:ext uri="{FF2B5EF4-FFF2-40B4-BE49-F238E27FC236}">
                    <a16:creationId xmlns:a16="http://schemas.microsoft.com/office/drawing/2014/main" id="{B2DD6B8C-1991-40DD-8FAC-2C5D61D11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665" y="1607"/>
                <a:ext cx="430" cy="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592" name="Text Box 16">
            <a:extLst>
              <a:ext uri="{FF2B5EF4-FFF2-40B4-BE49-F238E27FC236}">
                <a16:creationId xmlns:a16="http://schemas.microsoft.com/office/drawing/2014/main" id="{966CBA0B-76AC-442D-9111-E4243B0A8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006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Diagonals are congruent.</a:t>
            </a:r>
          </a:p>
        </p:txBody>
      </p:sp>
      <p:sp>
        <p:nvSpPr>
          <p:cNvPr id="24593" name="Line 17">
            <a:extLst>
              <a:ext uri="{FF2B5EF4-FFF2-40B4-BE49-F238E27FC236}">
                <a16:creationId xmlns:a16="http://schemas.microsoft.com/office/drawing/2014/main" id="{26B78A9F-AC83-458F-ACF6-1E9175A49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590800"/>
            <a:ext cx="2057400" cy="20193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F2966AC8-5A24-4FB6-9ECE-0DC872217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2057400" cy="201930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EC794A44-08ED-44C3-B3E3-BD36458785B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276600"/>
            <a:ext cx="609600" cy="612775"/>
            <a:chOff x="2688" y="2064"/>
            <a:chExt cx="384" cy="386"/>
          </a:xfrm>
        </p:grpSpPr>
        <p:sp>
          <p:nvSpPr>
            <p:cNvPr id="34836" name="Rectangle 19">
              <a:extLst>
                <a:ext uri="{FF2B5EF4-FFF2-40B4-BE49-F238E27FC236}">
                  <a16:creationId xmlns:a16="http://schemas.microsoft.com/office/drawing/2014/main" id="{CB80D74A-A57C-46FC-8048-3081FEE66B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940058">
              <a:off x="2687" y="2065"/>
              <a:ext cx="386" cy="38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76200" cap="rnd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7" name="Line 20">
              <a:extLst>
                <a:ext uri="{FF2B5EF4-FFF2-40B4-BE49-F238E27FC236}">
                  <a16:creationId xmlns:a16="http://schemas.microsoft.com/office/drawing/2014/main" id="{5C552BA2-F012-4A5C-82D5-E0FC128C2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064"/>
              <a:ext cx="384" cy="38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21">
              <a:extLst>
                <a:ext uri="{FF2B5EF4-FFF2-40B4-BE49-F238E27FC236}">
                  <a16:creationId xmlns:a16="http://schemas.microsoft.com/office/drawing/2014/main" id="{686FB243-F286-4BCC-932C-E19E04A14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064"/>
              <a:ext cx="384" cy="38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9" name="Text Box 23">
            <a:extLst>
              <a:ext uri="{FF2B5EF4-FFF2-40B4-BE49-F238E27FC236}">
                <a16:creationId xmlns:a16="http://schemas.microsoft.com/office/drawing/2014/main" id="{107DD5E0-E3D3-4F17-B100-E1F0886D8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80038"/>
            <a:ext cx="563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Diagonals are perpendicular.</a:t>
            </a:r>
          </a:p>
        </p:txBody>
      </p:sp>
      <p:grpSp>
        <p:nvGrpSpPr>
          <p:cNvPr id="6" name="Group 32">
            <a:extLst>
              <a:ext uri="{FF2B5EF4-FFF2-40B4-BE49-F238E27FC236}">
                <a16:creationId xmlns:a16="http://schemas.microsoft.com/office/drawing/2014/main" id="{7A251FF3-7C53-41CF-881C-19B599DD5EBD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628900"/>
            <a:ext cx="1981200" cy="1905000"/>
            <a:chOff x="2256" y="1656"/>
            <a:chExt cx="1248" cy="1200"/>
          </a:xfrm>
        </p:grpSpPr>
        <p:sp>
          <p:nvSpPr>
            <p:cNvPr id="34828" name="Oval 24">
              <a:extLst>
                <a:ext uri="{FF2B5EF4-FFF2-40B4-BE49-F238E27FC236}">
                  <a16:creationId xmlns:a16="http://schemas.microsoft.com/office/drawing/2014/main" id="{E92512EA-3E6F-4DCB-84FF-9D0F9C8E3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9" name="Oval 25">
              <a:extLst>
                <a:ext uri="{FF2B5EF4-FFF2-40B4-BE49-F238E27FC236}">
                  <a16:creationId xmlns:a16="http://schemas.microsoft.com/office/drawing/2014/main" id="{252C0043-59FB-447C-B720-90AAB65D9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16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0" name="Oval 26">
              <a:extLst>
                <a:ext uri="{FF2B5EF4-FFF2-40B4-BE49-F238E27FC236}">
                  <a16:creationId xmlns:a16="http://schemas.microsoft.com/office/drawing/2014/main" id="{CC1F7B0F-E212-4028-8AF5-4C5E9F6E4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16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1" name="Oval 27">
              <a:extLst>
                <a:ext uri="{FF2B5EF4-FFF2-40B4-BE49-F238E27FC236}">
                  <a16:creationId xmlns:a16="http://schemas.microsoft.com/office/drawing/2014/main" id="{79883D5C-70C8-4BF8-9705-87E7D7B99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2" name="Oval 28">
              <a:extLst>
                <a:ext uri="{FF2B5EF4-FFF2-40B4-BE49-F238E27FC236}">
                  <a16:creationId xmlns:a16="http://schemas.microsoft.com/office/drawing/2014/main" id="{8E7E717A-1ADE-410B-BCD5-ED34FF01B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56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3" name="Oval 29">
              <a:extLst>
                <a:ext uri="{FF2B5EF4-FFF2-40B4-BE49-F238E27FC236}">
                  <a16:creationId xmlns:a16="http://schemas.microsoft.com/office/drawing/2014/main" id="{1C8C1FAE-6C0C-4DB2-B73A-38707C424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27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4" name="Oval 30">
              <a:extLst>
                <a:ext uri="{FF2B5EF4-FFF2-40B4-BE49-F238E27FC236}">
                  <a16:creationId xmlns:a16="http://schemas.microsoft.com/office/drawing/2014/main" id="{E5DEFDA6-6661-4C5A-8287-070534A41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7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5" name="Oval 31">
              <a:extLst>
                <a:ext uri="{FF2B5EF4-FFF2-40B4-BE49-F238E27FC236}">
                  <a16:creationId xmlns:a16="http://schemas.microsoft.com/office/drawing/2014/main" id="{9E58F884-BB12-4876-80A6-39779EF16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6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4609" name="Text Box 33">
            <a:extLst>
              <a:ext uri="{FF2B5EF4-FFF2-40B4-BE49-F238E27FC236}">
                <a16:creationId xmlns:a16="http://schemas.microsoft.com/office/drawing/2014/main" id="{1D946B38-D0EF-49F1-AEFC-A1F37F04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59475"/>
            <a:ext cx="640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Diagonals bisect opposite 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0" grpId="0" animBg="1" autoUpdateAnimBg="0"/>
      <p:bldP spid="24592" grpId="0" autoUpdateAnimBg="0"/>
      <p:bldP spid="24599" grpId="0" autoUpdateAnimBg="0"/>
      <p:bldP spid="246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86D1624-8D59-4BC5-AB18-5C354494E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075" y="3937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Squares Have All the Properties of Rectangles and Rhombuses </a:t>
            </a:r>
            <a:br>
              <a:rPr lang="en-US" altLang="en-US" sz="3600" dirty="0"/>
            </a:br>
            <a:r>
              <a:rPr lang="en-US" altLang="en-US" sz="3600" dirty="0"/>
              <a:t>(and Parallelograms, too!)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3E7460B-A907-4B05-A009-7C24D26A5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383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All four sides are congruent</a:t>
            </a:r>
          </a:p>
          <a:p>
            <a:pPr eaLnBrk="1" hangingPunct="1"/>
            <a:r>
              <a:rPr lang="en-US" altLang="en-US" dirty="0"/>
              <a:t>All four angles are right angles</a:t>
            </a:r>
          </a:p>
          <a:p>
            <a:pPr eaLnBrk="1" hangingPunct="1"/>
            <a:r>
              <a:rPr lang="en-US" altLang="en-US" dirty="0"/>
              <a:t>Diagonals are congruent</a:t>
            </a:r>
          </a:p>
          <a:p>
            <a:pPr eaLnBrk="1" hangingPunct="1"/>
            <a:r>
              <a:rPr lang="en-US" altLang="en-US" dirty="0"/>
              <a:t>Diagonals are perpendicular</a:t>
            </a:r>
          </a:p>
          <a:p>
            <a:pPr eaLnBrk="1" hangingPunct="1"/>
            <a:r>
              <a:rPr lang="en-US" altLang="en-US" dirty="0"/>
              <a:t>Diagonals bisect opposite angles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A19A6E68-8FEC-48DA-86CE-5B8DC8FA5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1527175" cy="1524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69529EA3-3C1F-4EBD-985C-88D3C8219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876800"/>
            <a:ext cx="152400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4277B254-31C9-44D8-8AAF-F561BE4022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876800"/>
            <a:ext cx="152400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1F374ED2-84E7-4B09-9E32-14991F42FB31}"/>
              </a:ext>
            </a:extLst>
          </p:cNvPr>
          <p:cNvSpPr>
            <a:spLocks noChangeArrowheads="1"/>
          </p:cNvSpPr>
          <p:nvPr/>
        </p:nvSpPr>
        <p:spPr bwMode="auto">
          <a:xfrm rot="18960824">
            <a:off x="7019699" y="5509759"/>
            <a:ext cx="122238" cy="11906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BEAE0A60-A142-40CD-B0CB-374A2DACF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842" y="4881336"/>
            <a:ext cx="200025" cy="192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0AFB32E0-E4FB-40CA-9F28-9A402DCB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136" y="4881336"/>
            <a:ext cx="200025" cy="192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2B894898-B688-473D-A621-F8F85C1A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842" y="6204630"/>
            <a:ext cx="200025" cy="192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289A5F7D-7ED3-49EC-91E3-639D361B4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136" y="6204630"/>
            <a:ext cx="200025" cy="192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284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Calibri</vt:lpstr>
      <vt:lpstr>Book Antiqua</vt:lpstr>
      <vt:lpstr>Default Design</vt:lpstr>
      <vt:lpstr>iRespondQuestionMaster</vt:lpstr>
      <vt:lpstr>iRespondGraphMaster</vt:lpstr>
      <vt:lpstr>Quadrilaterals</vt:lpstr>
      <vt:lpstr> </vt:lpstr>
      <vt:lpstr>Parallelograms</vt:lpstr>
      <vt:lpstr>Rectangles, Squares, and Rhombuses Are All Special Types of Parallelograms</vt:lpstr>
      <vt:lpstr>All Have the Properties of Parallelograms</vt:lpstr>
      <vt:lpstr>Rectangle A parallelogram with right angles</vt:lpstr>
      <vt:lpstr>Rhombus A parallelogram with 4 congruent sides.</vt:lpstr>
      <vt:lpstr>Square A parallelogram with 4 congruent sides and right angles.</vt:lpstr>
      <vt:lpstr>Squares Have All the Properties of Rectangles and Rhombuses  (and Parallelograms, too!)</vt:lpstr>
      <vt:lpstr>Trapezoids</vt:lpstr>
      <vt:lpstr>Isosceles Trapezoid</vt:lpstr>
      <vt:lpstr>Kite</vt:lpstr>
      <vt:lpstr>Quadrilaterals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Quadrilaterals</dc:title>
  <dc:creator>Teresa Fuston</dc:creator>
  <cp:lastModifiedBy>Teresa Fuston</cp:lastModifiedBy>
  <cp:revision>41</cp:revision>
  <dcterms:created xsi:type="dcterms:W3CDTF">2000-05-05T15:40:29Z</dcterms:created>
  <dcterms:modified xsi:type="dcterms:W3CDTF">2020-08-08T22:28:59Z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