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4" r:id="rId1"/>
    <p:sldMasterId id="2147483667" r:id="rId2"/>
    <p:sldMasterId id="2147483680" r:id="rId3"/>
  </p:sldMasterIdLst>
  <p:notesMasterIdLst>
    <p:notesMasterId r:id="rId16"/>
  </p:notesMasterIdLst>
  <p:sldIdLst>
    <p:sldId id="256" r:id="rId4"/>
    <p:sldId id="263" r:id="rId5"/>
    <p:sldId id="261" r:id="rId6"/>
    <p:sldId id="258" r:id="rId7"/>
    <p:sldId id="260" r:id="rId8"/>
    <p:sldId id="262" r:id="rId9"/>
    <p:sldId id="265" r:id="rId10"/>
    <p:sldId id="266" r:id="rId11"/>
    <p:sldId id="267" r:id="rId12"/>
    <p:sldId id="259" r:id="rId13"/>
    <p:sldId id="264" r:id="rId14"/>
    <p:sldId id="272" r:id="rId15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163"/>
    <a:srgbClr val="F4F4F4"/>
    <a:srgbClr val="B477F7"/>
    <a:srgbClr val="F759DE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FF182D-7278-49AC-986C-B6A0F1B6DE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098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713D25-0D2B-4617-9D9D-BCFAD824D5C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5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125975-663B-4121-BBAF-FF82D18CA4D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46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9A7328-66EC-47A5-8ED2-98BA24AF60D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018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C57F16-38D0-494F-B2CE-3CABE40BAD0F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78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DDB0BE-E210-4CDD-B0EB-F7F79336218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245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3D290C-4D06-454D-864C-8557C06389C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281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05A056-986A-4257-A71A-72FA5D09BA5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757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554F1F-1F0D-40A9-A017-EA19DD4438BC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079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7847D8-105E-4DA2-8994-BEDF7A8C8D1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95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10D3DC-5241-4F6C-AFD7-2C0BCFD3807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494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3AE334-D83B-4B8F-B2E3-D8FC94C9AFE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787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5A00D6-FCD8-4383-A9D2-735D7395BEB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2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481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57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814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i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4E8F8-36B5-4A3D-A19A-213661F9FF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427603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3DF62-E9A4-48EE-A165-45184D321F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927022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2FC39-9654-4A8C-87D1-2C79D42881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507554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8D970-D483-4A25-9D9F-8CC232F1EA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577321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91BDEB-85F8-41EC-B828-1DC8E0656D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628453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038CD7D-F23D-4E95-8D6F-D3CC5F1F90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915195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FA173FF-C8B5-49BB-BFDE-6825527BE5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679401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8A5A271-4648-406C-B6B4-0D882B1C6A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601043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9657B79-C96D-45F6-8225-267E757F3E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686294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7EB8B49-84A0-450D-A11F-F761E9B97B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115856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2F28EEE-92B4-402F-B937-28BF71385B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178433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DDE3D-FAC7-46FD-9210-A7A2CFF4CF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327002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9847531-706E-4F00-A777-D2E9D4A3E8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098884"/>
      </p:ext>
    </p:extLst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937A56-5609-42D7-B71D-7BC75CDB53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165723"/>
      </p:ext>
    </p:extLst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8BD24A1-6631-49C0-9EC6-E5A5D8D1D8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273420"/>
      </p:ext>
    </p:extLst>
  </p:cSld>
  <p:clrMapOvr>
    <a:masterClrMapping/>
  </p:clrMapOvr>
  <p:transition spd="slow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C866685-B776-4716-84BF-352DF247D8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685952"/>
      </p:ext>
    </p:extLst>
  </p:cSld>
  <p:clrMapOvr>
    <a:masterClrMapping/>
  </p:clrMapOvr>
  <p:transition spd="slow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3364EA7-0B05-49C3-9653-3F5B15B0FD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278036"/>
      </p:ext>
    </p:extLst>
  </p:cSld>
  <p:clrMapOvr>
    <a:masterClrMapping/>
  </p:clrMapOvr>
  <p:transition spd="slow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140AE95-8150-4A96-99D4-EB2057C970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023861"/>
      </p:ext>
    </p:extLst>
  </p:cSld>
  <p:clrMapOvr>
    <a:masterClrMapping/>
  </p:clrMapOvr>
  <p:transition spd="slow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73EA87C-2E1B-4E57-8313-C2CC648E00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215836"/>
      </p:ext>
    </p:extLst>
  </p:cSld>
  <p:clrMapOvr>
    <a:masterClrMapping/>
  </p:clrMapOvr>
  <p:transition spd="slow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0A36BA5-42C5-4AD6-9EDE-C9201E2970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226604"/>
      </p:ext>
    </p:extLst>
  </p:cSld>
  <p:clrMapOvr>
    <a:masterClrMapping/>
  </p:clrMapOvr>
  <p:transition spd="slow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FD363A2-F4E4-4758-89F2-1C1A9EA404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457475"/>
      </p:ext>
    </p:extLst>
  </p:cSld>
  <p:clrMapOvr>
    <a:masterClrMapping/>
  </p:clrMapOvr>
  <p:transition spd="slow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FF14803-FC24-4AD7-B7F6-B97581F5D5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510285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B24AD-E61A-481F-A961-E8C1051B9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299591"/>
      </p:ext>
    </p:extLst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E73B500-3733-458E-BC14-78612A1270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285774"/>
      </p:ext>
    </p:extLst>
  </p:cSld>
  <p:clrMapOvr>
    <a:masterClrMapping/>
  </p:clrMapOvr>
  <p:transition spd="slow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587950A-10CA-4607-A00E-044424156C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884189"/>
      </p:ext>
    </p:extLst>
  </p:cSld>
  <p:clrMapOvr>
    <a:masterClrMapping/>
  </p:clrMapOvr>
  <p:transition spd="slow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45715B5-A8A7-488E-B01C-7C92A6EAA7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600252"/>
      </p:ext>
    </p:extLst>
  </p:cSld>
  <p:clrMapOvr>
    <a:masterClrMapping/>
  </p:clrMapOvr>
  <p:transition spd="slow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0452394-4CD1-4302-A4A2-3C3EB97E04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223503"/>
      </p:ext>
    </p:extLst>
  </p:cSld>
  <p:clrMapOvr>
    <a:masterClrMapping/>
  </p:clrMapOvr>
  <p:transition spd="slow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A28A16A-04FB-4F21-A445-00A0CF5538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427400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BC024-CD3A-4B4E-AE93-9DA5EC1812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555137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E5AC5-A09B-4859-B03D-024A196882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280873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72989-EB26-486B-8325-B4EEB907A8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49016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7E26A0-A49D-40BB-8574-EF1EE22D83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917244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C30382-E369-4A1C-8137-49B632D37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626481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07561F-0C39-400C-BFEE-3C21B2A784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16819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3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4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5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6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7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Teresa Scar</a:t>
            </a:r>
          </a:p>
        </p:txBody>
      </p:sp>
      <p:sp>
        <p:nvSpPr>
          <p:cNvPr id="471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712FC474-A840-4879-B40A-8C560B86CDF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13"/>
          <p:cNvSpPr txBox="1">
            <a:spLocks noChangeArrowheads="1"/>
          </p:cNvSpPr>
          <p:nvPr userDrawn="1"/>
        </p:nvSpPr>
        <p:spPr bwMode="auto">
          <a:xfrm>
            <a:off x="5562600" y="51054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</p:sldLayoutIdLst>
  <p:transition spd="slow">
    <p:circle/>
  </p:transition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3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3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3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3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060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61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62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63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64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051" name="Text Box 13"/>
          <p:cNvSpPr txBox="1">
            <a:spLocks noChangeArrowheads="1"/>
          </p:cNvSpPr>
          <p:nvPr userDrawn="1"/>
        </p:nvSpPr>
        <p:spPr bwMode="auto">
          <a:xfrm>
            <a:off x="5562600" y="51054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052" name="QuestionShape"/>
          <p:cNvSpPr>
            <a:spLocks noChangeArrowheads="1"/>
          </p:cNvSpPr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n-US" sz="4800" b="1">
                <a:solidFill>
                  <a:schemeClr val="tx2"/>
                </a:solidFill>
                <a:latin typeface="Comic Sans MS" pitchFamily="66" charset="0"/>
              </a:rPr>
              <a:t>iRespond Question Master</a:t>
            </a:r>
          </a:p>
        </p:txBody>
      </p:sp>
      <p:sp>
        <p:nvSpPr>
          <p:cNvPr id="2053" name="AShape"/>
          <p:cNvSpPr>
            <a:spLocks noChangeArrowheads="1"/>
          </p:cNvSpPr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altLang="en-US" sz="4000">
                <a:latin typeface="Comic Sans MS" pitchFamily="66" charset="0"/>
              </a:rPr>
              <a:t>A.) Response A</a:t>
            </a:r>
          </a:p>
        </p:txBody>
      </p:sp>
      <p:sp>
        <p:nvSpPr>
          <p:cNvPr id="2054" name="BShape"/>
          <p:cNvSpPr>
            <a:spLocks noChangeArrowheads="1"/>
          </p:cNvSpPr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altLang="en-US" sz="4000">
                <a:latin typeface="Comic Sans MS" pitchFamily="66" charset="0"/>
              </a:rPr>
              <a:t>B.) Response B</a:t>
            </a:r>
          </a:p>
        </p:txBody>
      </p:sp>
      <p:sp>
        <p:nvSpPr>
          <p:cNvPr id="2055" name="CShape"/>
          <p:cNvSpPr>
            <a:spLocks noChangeArrowheads="1"/>
          </p:cNvSpPr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altLang="en-US" sz="4000">
                <a:latin typeface="Comic Sans MS" pitchFamily="66" charset="0"/>
              </a:rPr>
              <a:t>C.) Response C</a:t>
            </a:r>
          </a:p>
        </p:txBody>
      </p:sp>
      <p:sp>
        <p:nvSpPr>
          <p:cNvPr id="2056" name="DShape"/>
          <p:cNvSpPr>
            <a:spLocks noChangeArrowheads="1"/>
          </p:cNvSpPr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altLang="en-US" sz="4000">
                <a:latin typeface="Comic Sans MS" pitchFamily="66" charset="0"/>
              </a:rPr>
              <a:t>D.) Response D</a:t>
            </a:r>
          </a:p>
        </p:txBody>
      </p:sp>
      <p:sp>
        <p:nvSpPr>
          <p:cNvPr id="2057" name="EShape"/>
          <p:cNvSpPr>
            <a:spLocks noChangeArrowheads="1"/>
          </p:cNvSpPr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altLang="en-US" sz="4000">
                <a:latin typeface="Comic Sans MS" pitchFamily="66" charset="0"/>
              </a:rPr>
              <a:t>E.) Response E</a:t>
            </a:r>
          </a:p>
        </p:txBody>
      </p:sp>
      <p:sp>
        <p:nvSpPr>
          <p:cNvPr id="2058" name="Percent"/>
          <p:cNvSpPr>
            <a:spLocks noChangeArrowheads="1"/>
          </p:cNvSpPr>
          <p:nvPr userDrawn="1"/>
        </p:nvSpPr>
        <p:spPr bwMode="auto"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2059" name="Timer"/>
          <p:cNvSpPr>
            <a:spLocks noChangeArrowheads="1"/>
          </p:cNvSpPr>
          <p:nvPr userDrawn="1"/>
        </p:nvSpPr>
        <p:spPr bwMode="auto"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n-U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ransition spd="slow">
    <p:circle/>
  </p:transition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3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3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3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3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3108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3109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3110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3111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3112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3075" name="Text Box 13"/>
          <p:cNvSpPr txBox="1">
            <a:spLocks noChangeArrowheads="1"/>
          </p:cNvSpPr>
          <p:nvPr userDrawn="1"/>
        </p:nvSpPr>
        <p:spPr bwMode="auto">
          <a:xfrm>
            <a:off x="5562600" y="51054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76" name="GraphShape" hidden="1"/>
          <p:cNvSpPr>
            <a:spLocks noChangeArrowheads="1"/>
          </p:cNvSpPr>
          <p:nvPr userDrawn="1"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iRespond Graph</a:t>
            </a:r>
          </a:p>
        </p:txBody>
      </p:sp>
      <p:grpSp>
        <p:nvGrpSpPr>
          <p:cNvPr id="3077" name="CorrectBarGroup"/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3106" name="CorrectBar0"/>
            <p:cNvSpPr>
              <a:spLocks noChangeArrowheads="1"/>
            </p:cNvSpPr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107" name="CorrectBar1"/>
            <p:cNvSpPr>
              <a:spLocks noChangeArrowheads="1"/>
            </p:cNvSpPr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grpSp>
        <p:nvGrpSpPr>
          <p:cNvPr id="3078" name="PercentLabelGroup"/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101" name="PercentLabel0"/>
            <p:cNvSpPr>
              <a:spLocks noChangeArrowheads="1"/>
            </p:cNvSpPr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3102" name="PercentLabel1"/>
            <p:cNvSpPr>
              <a:spLocks noChangeArrowheads="1"/>
            </p:cNvSpPr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3103" name="PercentLabel2"/>
            <p:cNvSpPr>
              <a:spLocks noChangeArrowheads="1"/>
            </p:cNvSpPr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3104" name="PercentLabel3"/>
            <p:cNvSpPr>
              <a:spLocks noChangeArrowheads="1"/>
            </p:cNvSpPr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3105" name="PercentLabel4"/>
            <p:cNvSpPr>
              <a:spLocks noChangeArrowheads="1"/>
            </p:cNvSpPr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079" name="IncorrectBarGroup"/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3098" name="IncorrectBar2"/>
            <p:cNvSpPr>
              <a:spLocks noChangeArrowheads="1"/>
            </p:cNvSpPr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099" name="IncorrectBar3"/>
            <p:cNvSpPr>
              <a:spLocks noChangeArrowheads="1"/>
            </p:cNvSpPr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100" name="IncorrectBar4"/>
            <p:cNvSpPr>
              <a:spLocks noChangeArrowheads="1"/>
            </p:cNvSpPr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grpSp>
        <p:nvGrpSpPr>
          <p:cNvPr id="3080" name="XLabelGroup"/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3093" name="XValueLabel0"/>
            <p:cNvSpPr>
              <a:spLocks noChangeArrowheads="1"/>
            </p:cNvSpPr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3094" name="XValueLabel1"/>
            <p:cNvSpPr>
              <a:spLocks noChangeArrowheads="1"/>
            </p:cNvSpPr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3095" name="XValueLabel2"/>
            <p:cNvSpPr>
              <a:spLocks noChangeArrowheads="1"/>
            </p:cNvSpPr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3096" name="XValueLabel3"/>
            <p:cNvSpPr>
              <a:spLocks noChangeArrowheads="1"/>
            </p:cNvSpPr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3097" name="XValueLabel4"/>
            <p:cNvSpPr>
              <a:spLocks noChangeArrowheads="1"/>
            </p:cNvSpPr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081" name="AxisLineGroup"/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3087" name="XAxisLine"/>
            <p:cNvCxnSpPr>
              <a:cxnSpLocks noChangeShapeType="1"/>
            </p:cNvCxnSpPr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88" name="YAxisLine"/>
            <p:cNvCxnSpPr>
              <a:cxnSpLocks noChangeShapeType="1"/>
            </p:cNvCxnSpPr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89" name="YAxisTick0"/>
            <p:cNvCxnSpPr>
              <a:cxnSpLocks noChangeShapeType="1"/>
            </p:cNvCxnSpPr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90" name="YAxisTick1"/>
            <p:cNvCxnSpPr>
              <a:cxnSpLocks noChangeShapeType="1"/>
            </p:cNvCxnSpPr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91" name="YAxisTick2"/>
            <p:cNvCxnSpPr>
              <a:cxnSpLocks noChangeShapeType="1"/>
            </p:cNvCxnSpPr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92" name="YAxisTick3"/>
            <p:cNvCxnSpPr>
              <a:cxnSpLocks noChangeShapeType="1"/>
            </p:cNvCxnSpPr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82" name="YLabelGroup"/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3083" name="YValueLabel0"/>
            <p:cNvSpPr>
              <a:spLocks noChangeArrowheads="1"/>
            </p:cNvSpPr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084" name="YValueLabel1"/>
            <p:cNvSpPr>
              <a:spLocks noChangeArrowheads="1"/>
            </p:cNvSpPr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85" name="YValueLabel2"/>
            <p:cNvSpPr>
              <a:spLocks noChangeArrowheads="1"/>
            </p:cNvSpPr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086" name="YValueLabel3"/>
            <p:cNvSpPr>
              <a:spLocks noChangeArrowheads="1"/>
            </p:cNvSpPr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ransition spd="slow">
    <p:circle/>
  </p:transition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3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3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3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3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Teresa Scar Fuston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Matrix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… behind the scenes</a:t>
            </a:r>
          </a:p>
        </p:txBody>
      </p:sp>
      <p:sp>
        <p:nvSpPr>
          <p:cNvPr id="205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5867400"/>
            <a:ext cx="685800" cy="609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467350" y="5984875"/>
            <a:ext cx="24574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/>
              <a:t>proceed to next slide</a:t>
            </a:r>
          </a:p>
        </p:txBody>
      </p:sp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  <p:bldP spid="2054" grpId="0" animBg="1"/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Teresa Scar Fuston</a:t>
            </a:r>
          </a:p>
        </p:txBody>
      </p:sp>
      <p:sp>
        <p:nvSpPr>
          <p:cNvPr id="91242" name="AutoShape 106"/>
          <p:cNvSpPr>
            <a:spLocks noChangeArrowheads="1"/>
          </p:cNvSpPr>
          <p:nvPr/>
        </p:nvSpPr>
        <p:spPr bwMode="auto">
          <a:xfrm rot="-1295296">
            <a:off x="5435600" y="2125663"/>
            <a:ext cx="3886200" cy="4102100"/>
          </a:xfrm>
          <a:prstGeom prst="irregularSeal2">
            <a:avLst/>
          </a:prstGeom>
          <a:solidFill>
            <a:schemeClr val="accent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Adding Matrices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7543800" cy="17526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rgbClr val="B477F7"/>
                </a:solidFill>
              </a:rPr>
              <a:t>To add matrices,add corresponding entries.</a:t>
            </a:r>
            <a:endParaRPr lang="en-US" altLang="en-US" sz="3600"/>
          </a:p>
        </p:txBody>
      </p:sp>
      <p:graphicFrame>
        <p:nvGraphicFramePr>
          <p:cNvPr id="91182" name="Group 46"/>
          <p:cNvGraphicFramePr>
            <a:graphicFrameLocks noGrp="1"/>
          </p:cNvGraphicFramePr>
          <p:nvPr/>
        </p:nvGraphicFramePr>
        <p:xfrm>
          <a:off x="946150" y="3200400"/>
          <a:ext cx="1905000" cy="2489200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1183" name="Group 47"/>
          <p:cNvGraphicFramePr>
            <a:graphicFrameLocks noGrp="1"/>
          </p:cNvGraphicFramePr>
          <p:nvPr/>
        </p:nvGraphicFramePr>
        <p:xfrm>
          <a:off x="3460750" y="3181350"/>
          <a:ext cx="1905000" cy="2489200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-7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885" name="AutoShape 64"/>
          <p:cNvSpPr>
            <a:spLocks noChangeArrowheads="1"/>
          </p:cNvSpPr>
          <p:nvPr/>
        </p:nvSpPr>
        <p:spPr bwMode="auto">
          <a:xfrm>
            <a:off x="946150" y="3200400"/>
            <a:ext cx="1981200" cy="24384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6886" name="AutoShape 66"/>
          <p:cNvSpPr>
            <a:spLocks noChangeArrowheads="1"/>
          </p:cNvSpPr>
          <p:nvPr/>
        </p:nvSpPr>
        <p:spPr bwMode="auto">
          <a:xfrm>
            <a:off x="3470275" y="3197225"/>
            <a:ext cx="1981200" cy="24384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6887" name="AutoShape 67"/>
          <p:cNvSpPr>
            <a:spLocks noChangeArrowheads="1"/>
          </p:cNvSpPr>
          <p:nvPr/>
        </p:nvSpPr>
        <p:spPr bwMode="auto">
          <a:xfrm>
            <a:off x="6280150" y="3200400"/>
            <a:ext cx="1981200" cy="24384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6888" name="Text Box 88"/>
          <p:cNvSpPr txBox="1">
            <a:spLocks noChangeArrowheads="1"/>
          </p:cNvSpPr>
          <p:nvPr/>
        </p:nvSpPr>
        <p:spPr bwMode="auto">
          <a:xfrm>
            <a:off x="3003550" y="4022725"/>
            <a:ext cx="381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800">
                <a:latin typeface="Arial" panose="020B0604020202020204" pitchFamily="34" charset="0"/>
              </a:rPr>
              <a:t>+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6889" name="Text Box 89"/>
          <p:cNvSpPr txBox="1">
            <a:spLocks noChangeArrowheads="1"/>
          </p:cNvSpPr>
          <p:nvPr/>
        </p:nvSpPr>
        <p:spPr bwMode="auto">
          <a:xfrm>
            <a:off x="5670550" y="4003675"/>
            <a:ext cx="381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800">
                <a:latin typeface="Arial" panose="020B0604020202020204" pitchFamily="34" charset="0"/>
              </a:rPr>
              <a:t>=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1229" name="AutoShape 93"/>
          <p:cNvSpPr>
            <a:spLocks noChangeArrowheads="1"/>
          </p:cNvSpPr>
          <p:nvPr/>
        </p:nvSpPr>
        <p:spPr bwMode="auto">
          <a:xfrm>
            <a:off x="1295400" y="2895600"/>
            <a:ext cx="3200400" cy="381000"/>
          </a:xfrm>
          <a:prstGeom prst="curvedDownArrow">
            <a:avLst>
              <a:gd name="adj1" fmla="val 168000"/>
              <a:gd name="adj2" fmla="val 336000"/>
              <a:gd name="adj3" fmla="val 38542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1231" name="Text Box 95"/>
          <p:cNvSpPr txBox="1">
            <a:spLocks noChangeArrowheads="1"/>
          </p:cNvSpPr>
          <p:nvPr/>
        </p:nvSpPr>
        <p:spPr bwMode="auto">
          <a:xfrm>
            <a:off x="6429375" y="3200400"/>
            <a:ext cx="762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1232" name="Text Box 96"/>
          <p:cNvSpPr txBox="1">
            <a:spLocks noChangeArrowheads="1"/>
          </p:cNvSpPr>
          <p:nvPr/>
        </p:nvSpPr>
        <p:spPr bwMode="auto">
          <a:xfrm>
            <a:off x="7381875" y="3200400"/>
            <a:ext cx="762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1233" name="Text Box 97"/>
          <p:cNvSpPr txBox="1">
            <a:spLocks noChangeArrowheads="1"/>
          </p:cNvSpPr>
          <p:nvPr/>
        </p:nvSpPr>
        <p:spPr bwMode="auto">
          <a:xfrm>
            <a:off x="6096000" y="4038600"/>
            <a:ext cx="10826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91234" name="Text Box 98"/>
          <p:cNvSpPr txBox="1">
            <a:spLocks noChangeArrowheads="1"/>
          </p:cNvSpPr>
          <p:nvPr/>
        </p:nvSpPr>
        <p:spPr bwMode="auto">
          <a:xfrm>
            <a:off x="7404100" y="4025900"/>
            <a:ext cx="762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1235" name="Text Box 99"/>
          <p:cNvSpPr txBox="1">
            <a:spLocks noChangeArrowheads="1"/>
          </p:cNvSpPr>
          <p:nvPr/>
        </p:nvSpPr>
        <p:spPr bwMode="auto">
          <a:xfrm>
            <a:off x="6096000" y="4876800"/>
            <a:ext cx="10985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-6</a:t>
            </a:r>
            <a:endParaRPr lang="en-US" altLang="en-US" b="1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91236" name="Text Box 100"/>
          <p:cNvSpPr txBox="1">
            <a:spLocks noChangeArrowheads="1"/>
          </p:cNvSpPr>
          <p:nvPr/>
        </p:nvSpPr>
        <p:spPr bwMode="auto">
          <a:xfrm>
            <a:off x="7391400" y="4879975"/>
            <a:ext cx="762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6</a:t>
            </a:r>
            <a:endParaRPr lang="en-US" altLang="en-US" b="1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91237" name="AutoShape 101"/>
          <p:cNvSpPr>
            <a:spLocks noChangeArrowheads="1"/>
          </p:cNvSpPr>
          <p:nvPr/>
        </p:nvSpPr>
        <p:spPr bwMode="auto">
          <a:xfrm>
            <a:off x="2241550" y="2905125"/>
            <a:ext cx="3200400" cy="381000"/>
          </a:xfrm>
          <a:prstGeom prst="curvedDownArrow">
            <a:avLst>
              <a:gd name="adj1" fmla="val 168000"/>
              <a:gd name="adj2" fmla="val 336000"/>
              <a:gd name="adj3" fmla="val 38542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1238" name="AutoShape 102"/>
          <p:cNvSpPr>
            <a:spLocks noChangeArrowheads="1"/>
          </p:cNvSpPr>
          <p:nvPr/>
        </p:nvSpPr>
        <p:spPr bwMode="auto">
          <a:xfrm>
            <a:off x="1222375" y="3810000"/>
            <a:ext cx="3200400" cy="381000"/>
          </a:xfrm>
          <a:prstGeom prst="curvedDownArrow">
            <a:avLst>
              <a:gd name="adj1" fmla="val 168000"/>
              <a:gd name="adj2" fmla="val 336000"/>
              <a:gd name="adj3" fmla="val 38542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1239" name="AutoShape 103"/>
          <p:cNvSpPr>
            <a:spLocks noChangeArrowheads="1"/>
          </p:cNvSpPr>
          <p:nvPr/>
        </p:nvSpPr>
        <p:spPr bwMode="auto">
          <a:xfrm>
            <a:off x="2197100" y="3810000"/>
            <a:ext cx="3200400" cy="381000"/>
          </a:xfrm>
          <a:prstGeom prst="curvedDownArrow">
            <a:avLst>
              <a:gd name="adj1" fmla="val 168000"/>
              <a:gd name="adj2" fmla="val 336000"/>
              <a:gd name="adj3" fmla="val 38542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1240" name="AutoShape 104"/>
          <p:cNvSpPr>
            <a:spLocks noChangeArrowheads="1"/>
          </p:cNvSpPr>
          <p:nvPr/>
        </p:nvSpPr>
        <p:spPr bwMode="auto">
          <a:xfrm>
            <a:off x="1219200" y="4648200"/>
            <a:ext cx="3200400" cy="381000"/>
          </a:xfrm>
          <a:prstGeom prst="curvedDownArrow">
            <a:avLst>
              <a:gd name="adj1" fmla="val 168000"/>
              <a:gd name="adj2" fmla="val 336000"/>
              <a:gd name="adj3" fmla="val 38542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1241" name="AutoShape 105"/>
          <p:cNvSpPr>
            <a:spLocks noChangeArrowheads="1"/>
          </p:cNvSpPr>
          <p:nvPr/>
        </p:nvSpPr>
        <p:spPr bwMode="auto">
          <a:xfrm>
            <a:off x="2133600" y="4648200"/>
            <a:ext cx="3200400" cy="381000"/>
          </a:xfrm>
          <a:prstGeom prst="curvedDownArrow">
            <a:avLst>
              <a:gd name="adj1" fmla="val 168000"/>
              <a:gd name="adj2" fmla="val 336000"/>
              <a:gd name="adj3" fmla="val 38542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1243" name="Text Box 107"/>
          <p:cNvSpPr txBox="1">
            <a:spLocks noChangeArrowheads="1"/>
          </p:cNvSpPr>
          <p:nvPr/>
        </p:nvSpPr>
        <p:spPr bwMode="auto">
          <a:xfrm>
            <a:off x="5486400" y="6019800"/>
            <a:ext cx="24574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/>
              <a:t>proceed to next slide</a:t>
            </a:r>
          </a:p>
        </p:txBody>
      </p:sp>
      <p:sp>
        <p:nvSpPr>
          <p:cNvPr id="91244" name="AutoShape 10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5867400"/>
            <a:ext cx="685800" cy="609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91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6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1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91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76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1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91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76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1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1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91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76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1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1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91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1760"/>
                            </p:stCondLst>
                            <p:childTnLst>
                              <p:par>
                                <p:cTn id="5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1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1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1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91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3760"/>
                            </p:stCondLst>
                            <p:childTnLst>
                              <p:par>
                                <p:cTn id="6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1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1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476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42" grpId="0" animBg="1"/>
      <p:bldP spid="91139" grpId="0" build="p"/>
      <p:bldP spid="91229" grpId="0" animBg="1"/>
      <p:bldP spid="91231" grpId="0"/>
      <p:bldP spid="91232" grpId="0"/>
      <p:bldP spid="91233" grpId="0"/>
      <p:bldP spid="91234" grpId="0"/>
      <p:bldP spid="91235" grpId="0"/>
      <p:bldP spid="91236" grpId="0"/>
      <p:bldP spid="91237" grpId="0" animBg="1"/>
      <p:bldP spid="91238" grpId="0" animBg="1"/>
      <p:bldP spid="91239" grpId="0" animBg="1"/>
      <p:bldP spid="91240" grpId="0" animBg="1"/>
      <p:bldP spid="91241" grpId="0" animBg="1"/>
      <p:bldP spid="91243" grpId="0"/>
      <p:bldP spid="912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6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Teresa Scar Fuston</a:t>
            </a:r>
          </a:p>
        </p:txBody>
      </p:sp>
      <p:sp>
        <p:nvSpPr>
          <p:cNvPr id="106498" name="AutoShape 2"/>
          <p:cNvSpPr>
            <a:spLocks noChangeArrowheads="1"/>
          </p:cNvSpPr>
          <p:nvPr/>
        </p:nvSpPr>
        <p:spPr bwMode="auto">
          <a:xfrm rot="-1295296">
            <a:off x="5435600" y="2125663"/>
            <a:ext cx="3886200" cy="4102100"/>
          </a:xfrm>
          <a:prstGeom prst="irregularSeal2">
            <a:avLst/>
          </a:prstGeom>
          <a:solidFill>
            <a:schemeClr val="accent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Subtracting Matrices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7543800" cy="17526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rgbClr val="B477F7"/>
                </a:solidFill>
              </a:rPr>
              <a:t>To subtract matrices,subtract corresponding entries.</a:t>
            </a:r>
            <a:endParaRPr lang="en-US" altLang="en-US" sz="3600"/>
          </a:p>
        </p:txBody>
      </p:sp>
      <p:graphicFrame>
        <p:nvGraphicFramePr>
          <p:cNvPr id="106501" name="Group 5"/>
          <p:cNvGraphicFramePr>
            <a:graphicFrameLocks noGrp="1"/>
          </p:cNvGraphicFramePr>
          <p:nvPr/>
        </p:nvGraphicFramePr>
        <p:xfrm>
          <a:off x="946150" y="3200400"/>
          <a:ext cx="1905000" cy="2489200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6518" name="Group 22"/>
          <p:cNvGraphicFramePr>
            <a:graphicFrameLocks noGrp="1"/>
          </p:cNvGraphicFramePr>
          <p:nvPr/>
        </p:nvGraphicFramePr>
        <p:xfrm>
          <a:off x="3460750" y="3181350"/>
          <a:ext cx="1905000" cy="2489200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-7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909" name="AutoShape 39"/>
          <p:cNvSpPr>
            <a:spLocks noChangeArrowheads="1"/>
          </p:cNvSpPr>
          <p:nvPr/>
        </p:nvSpPr>
        <p:spPr bwMode="auto">
          <a:xfrm>
            <a:off x="946150" y="3200400"/>
            <a:ext cx="1981200" cy="24384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910" name="AutoShape 40"/>
          <p:cNvSpPr>
            <a:spLocks noChangeArrowheads="1"/>
          </p:cNvSpPr>
          <p:nvPr/>
        </p:nvSpPr>
        <p:spPr bwMode="auto">
          <a:xfrm>
            <a:off x="3470275" y="3197225"/>
            <a:ext cx="1981200" cy="24384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911" name="AutoShape 41"/>
          <p:cNvSpPr>
            <a:spLocks noChangeArrowheads="1"/>
          </p:cNvSpPr>
          <p:nvPr/>
        </p:nvSpPr>
        <p:spPr bwMode="auto">
          <a:xfrm>
            <a:off x="6280150" y="3200400"/>
            <a:ext cx="1981200" cy="24384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912" name="Text Box 42"/>
          <p:cNvSpPr txBox="1">
            <a:spLocks noChangeArrowheads="1"/>
          </p:cNvSpPr>
          <p:nvPr/>
        </p:nvSpPr>
        <p:spPr bwMode="auto">
          <a:xfrm>
            <a:off x="3003550" y="4022725"/>
            <a:ext cx="381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800">
                <a:latin typeface="Arial" panose="020B0604020202020204" pitchFamily="34" charset="0"/>
              </a:rPr>
              <a:t>-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913" name="Text Box 43"/>
          <p:cNvSpPr txBox="1">
            <a:spLocks noChangeArrowheads="1"/>
          </p:cNvSpPr>
          <p:nvPr/>
        </p:nvSpPr>
        <p:spPr bwMode="auto">
          <a:xfrm>
            <a:off x="5670550" y="4003675"/>
            <a:ext cx="381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800">
                <a:latin typeface="Arial" panose="020B0604020202020204" pitchFamily="34" charset="0"/>
              </a:rPr>
              <a:t>=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6540" name="AutoShape 44"/>
          <p:cNvSpPr>
            <a:spLocks noChangeArrowheads="1"/>
          </p:cNvSpPr>
          <p:nvPr/>
        </p:nvSpPr>
        <p:spPr bwMode="auto">
          <a:xfrm>
            <a:off x="1295400" y="2895600"/>
            <a:ext cx="3200400" cy="381000"/>
          </a:xfrm>
          <a:prstGeom prst="curvedDownArrow">
            <a:avLst>
              <a:gd name="adj1" fmla="val 168000"/>
              <a:gd name="adj2" fmla="val 336000"/>
              <a:gd name="adj3" fmla="val 38542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6541" name="Text Box 45"/>
          <p:cNvSpPr txBox="1">
            <a:spLocks noChangeArrowheads="1"/>
          </p:cNvSpPr>
          <p:nvPr/>
        </p:nvSpPr>
        <p:spPr bwMode="auto">
          <a:xfrm>
            <a:off x="6429375" y="3200400"/>
            <a:ext cx="762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6542" name="Text Box 46"/>
          <p:cNvSpPr txBox="1">
            <a:spLocks noChangeArrowheads="1"/>
          </p:cNvSpPr>
          <p:nvPr/>
        </p:nvSpPr>
        <p:spPr bwMode="auto">
          <a:xfrm>
            <a:off x="7175500" y="3200400"/>
            <a:ext cx="9239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-6</a:t>
            </a:r>
          </a:p>
        </p:txBody>
      </p:sp>
      <p:sp>
        <p:nvSpPr>
          <p:cNvPr id="106543" name="Text Box 47"/>
          <p:cNvSpPr txBox="1">
            <a:spLocks noChangeArrowheads="1"/>
          </p:cNvSpPr>
          <p:nvPr/>
        </p:nvSpPr>
        <p:spPr bwMode="auto">
          <a:xfrm>
            <a:off x="6096000" y="4038600"/>
            <a:ext cx="10826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 11</a:t>
            </a:r>
          </a:p>
        </p:txBody>
      </p:sp>
      <p:sp>
        <p:nvSpPr>
          <p:cNvPr id="106544" name="Text Box 48"/>
          <p:cNvSpPr txBox="1">
            <a:spLocks noChangeArrowheads="1"/>
          </p:cNvSpPr>
          <p:nvPr/>
        </p:nvSpPr>
        <p:spPr bwMode="auto">
          <a:xfrm>
            <a:off x="7165975" y="4025900"/>
            <a:ext cx="9017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106545" name="Text Box 49"/>
          <p:cNvSpPr txBox="1">
            <a:spLocks noChangeArrowheads="1"/>
          </p:cNvSpPr>
          <p:nvPr/>
        </p:nvSpPr>
        <p:spPr bwMode="auto">
          <a:xfrm>
            <a:off x="6096000" y="4876800"/>
            <a:ext cx="10985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  4</a:t>
            </a:r>
            <a:endParaRPr lang="en-US" altLang="en-US" b="1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106546" name="Text Box 50"/>
          <p:cNvSpPr txBox="1">
            <a:spLocks noChangeArrowheads="1"/>
          </p:cNvSpPr>
          <p:nvPr/>
        </p:nvSpPr>
        <p:spPr bwMode="auto">
          <a:xfrm>
            <a:off x="7391400" y="4879975"/>
            <a:ext cx="762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4</a:t>
            </a:r>
            <a:endParaRPr lang="en-US" altLang="en-US" b="1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106547" name="AutoShape 51"/>
          <p:cNvSpPr>
            <a:spLocks noChangeArrowheads="1"/>
          </p:cNvSpPr>
          <p:nvPr/>
        </p:nvSpPr>
        <p:spPr bwMode="auto">
          <a:xfrm>
            <a:off x="2241550" y="2905125"/>
            <a:ext cx="3200400" cy="381000"/>
          </a:xfrm>
          <a:prstGeom prst="curvedDownArrow">
            <a:avLst>
              <a:gd name="adj1" fmla="val 168000"/>
              <a:gd name="adj2" fmla="val 336000"/>
              <a:gd name="adj3" fmla="val 38542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6548" name="AutoShape 52"/>
          <p:cNvSpPr>
            <a:spLocks noChangeArrowheads="1"/>
          </p:cNvSpPr>
          <p:nvPr/>
        </p:nvSpPr>
        <p:spPr bwMode="auto">
          <a:xfrm>
            <a:off x="1222375" y="3810000"/>
            <a:ext cx="3200400" cy="381000"/>
          </a:xfrm>
          <a:prstGeom prst="curvedDownArrow">
            <a:avLst>
              <a:gd name="adj1" fmla="val 168000"/>
              <a:gd name="adj2" fmla="val 336000"/>
              <a:gd name="adj3" fmla="val 38542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6549" name="AutoShape 53"/>
          <p:cNvSpPr>
            <a:spLocks noChangeArrowheads="1"/>
          </p:cNvSpPr>
          <p:nvPr/>
        </p:nvSpPr>
        <p:spPr bwMode="auto">
          <a:xfrm>
            <a:off x="2197100" y="3810000"/>
            <a:ext cx="3200400" cy="381000"/>
          </a:xfrm>
          <a:prstGeom prst="curvedDownArrow">
            <a:avLst>
              <a:gd name="adj1" fmla="val 168000"/>
              <a:gd name="adj2" fmla="val 336000"/>
              <a:gd name="adj3" fmla="val 38542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6550" name="AutoShape 54"/>
          <p:cNvSpPr>
            <a:spLocks noChangeArrowheads="1"/>
          </p:cNvSpPr>
          <p:nvPr/>
        </p:nvSpPr>
        <p:spPr bwMode="auto">
          <a:xfrm>
            <a:off x="1219200" y="4648200"/>
            <a:ext cx="3200400" cy="381000"/>
          </a:xfrm>
          <a:prstGeom prst="curvedDownArrow">
            <a:avLst>
              <a:gd name="adj1" fmla="val 168000"/>
              <a:gd name="adj2" fmla="val 336000"/>
              <a:gd name="adj3" fmla="val 38542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6551" name="AutoShape 55"/>
          <p:cNvSpPr>
            <a:spLocks noChangeArrowheads="1"/>
          </p:cNvSpPr>
          <p:nvPr/>
        </p:nvSpPr>
        <p:spPr bwMode="auto">
          <a:xfrm>
            <a:off x="2133600" y="4648200"/>
            <a:ext cx="3200400" cy="381000"/>
          </a:xfrm>
          <a:prstGeom prst="curvedDownArrow">
            <a:avLst>
              <a:gd name="adj1" fmla="val 168000"/>
              <a:gd name="adj2" fmla="val 336000"/>
              <a:gd name="adj3" fmla="val 38542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6552" name="Text Box 56"/>
          <p:cNvSpPr txBox="1">
            <a:spLocks noChangeArrowheads="1"/>
          </p:cNvSpPr>
          <p:nvPr/>
        </p:nvSpPr>
        <p:spPr bwMode="auto">
          <a:xfrm>
            <a:off x="5562600" y="5984875"/>
            <a:ext cx="23622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800"/>
              <a:t>return to menu</a:t>
            </a:r>
          </a:p>
        </p:txBody>
      </p:sp>
      <p:sp>
        <p:nvSpPr>
          <p:cNvPr id="106553" name="AutoShape 5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867400"/>
            <a:ext cx="685800" cy="609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928" name="Text Box 59"/>
          <p:cNvSpPr txBox="1">
            <a:spLocks noChangeArrowheads="1"/>
          </p:cNvSpPr>
          <p:nvPr/>
        </p:nvSpPr>
        <p:spPr bwMode="auto">
          <a:xfrm>
            <a:off x="1905000" y="6019800"/>
            <a:ext cx="7620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/>
              <a:t>Hint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06556" name="Subt178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43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16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065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16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065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16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6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6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6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6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06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16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6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6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6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6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1065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16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6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6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6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6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106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160"/>
                            </p:stCondLst>
                            <p:childTnLst>
                              <p:par>
                                <p:cTn id="5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6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6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6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6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106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4160"/>
                            </p:stCondLst>
                            <p:childTnLst>
                              <p:par>
                                <p:cTn id="6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16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6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2154" fill="hold"/>
                                        <p:tgtEl>
                                          <p:spTgt spid="1065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56"/>
                  </p:tgtEl>
                </p:cond>
              </p:nextCondLst>
            </p:seq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556"/>
                </p:tgtEl>
              </p:cMediaNode>
            </p:audio>
          </p:childTnLst>
        </p:cTn>
      </p:par>
    </p:tnLst>
    <p:bldLst>
      <p:bldP spid="106498" grpId="0" animBg="1"/>
      <p:bldP spid="106500" grpId="0" build="p"/>
      <p:bldP spid="106540" grpId="0" animBg="1"/>
      <p:bldP spid="106541" grpId="0"/>
      <p:bldP spid="106542" grpId="0"/>
      <p:bldP spid="106543" grpId="0"/>
      <p:bldP spid="106544" grpId="0"/>
      <p:bldP spid="106545" grpId="0"/>
      <p:bldP spid="106546" grpId="0"/>
      <p:bldP spid="106547" grpId="0" animBg="1"/>
      <p:bldP spid="106548" grpId="0" animBg="1"/>
      <p:bldP spid="106549" grpId="0" animBg="1"/>
      <p:bldP spid="106550" grpId="0" animBg="1"/>
      <p:bldP spid="106551" grpId="0" animBg="1"/>
      <p:bldP spid="106552" grpId="0"/>
      <p:bldP spid="1065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Teresa Scar Fuston</a:t>
            </a: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0"/>
              <a:t>The End</a:t>
            </a:r>
            <a:endParaRPr lang="en-US" altLang="en-US"/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5257800" y="5984875"/>
            <a:ext cx="2609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800"/>
              <a:t>return to menu</a:t>
            </a:r>
          </a:p>
        </p:txBody>
      </p:sp>
      <p:sp>
        <p:nvSpPr>
          <p:cNvPr id="12698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867400"/>
            <a:ext cx="685800" cy="609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80" grpId="0"/>
      <p:bldP spid="1269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Teresa Scar Fuston</a:t>
            </a: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pPr eaLnBrk="1" hangingPunct="1"/>
            <a:r>
              <a:rPr lang="en-US" altLang="en-US"/>
              <a:t>Directions for Viewing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229600" cy="3159125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B477F7"/>
                </a:solidFill>
              </a:rPr>
              <a:t>The information on each slide will appear automatically.  When you are asked to “proceed to next slide” or “return to menu”, click on the arrow button that appears.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5514975" y="5957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5486400" y="5984875"/>
            <a:ext cx="25336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/>
              <a:t>proceed to next slide</a:t>
            </a:r>
          </a:p>
        </p:txBody>
      </p:sp>
      <p:sp>
        <p:nvSpPr>
          <p:cNvPr id="104464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5867400"/>
            <a:ext cx="685800" cy="609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48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  <p:bldP spid="104462" grpId="0"/>
      <p:bldP spid="1044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Teresa Scar Fuston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Menu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600" dirty="0"/>
              <a:t>Click on the topic you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600" dirty="0"/>
              <a:t>want to study:</a:t>
            </a:r>
            <a:endParaRPr lang="en-US" sz="3600" dirty="0">
              <a:hlinkClick r:id="rId3" action="ppaction://hlinksldjump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>
                <a:solidFill>
                  <a:srgbClr val="B477F7"/>
                </a:solidFill>
                <a:hlinkClick r:id="rId3" action="ppaction://hlinksldjump"/>
              </a:rPr>
              <a:t>Matrix Vocabulary</a:t>
            </a:r>
            <a:endParaRPr lang="en-US" sz="3600" dirty="0">
              <a:solidFill>
                <a:srgbClr val="B477F7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>
                <a:solidFill>
                  <a:srgbClr val="B477F7"/>
                </a:solidFill>
                <a:hlinkClick r:id="rId4" action="ppaction://hlinksldjump"/>
              </a:rPr>
              <a:t>Matrix Operations</a:t>
            </a:r>
            <a:endParaRPr lang="en-US" sz="3600" dirty="0">
              <a:solidFill>
                <a:srgbClr val="B477F7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>
                <a:solidFill>
                  <a:srgbClr val="B477F7"/>
                </a:solidFill>
                <a:hlinkClick r:id="rId5" action="ppaction://hlinksldjump"/>
              </a:rPr>
              <a:t>Adding and Subtracting Matrices</a:t>
            </a:r>
            <a:endParaRPr lang="en-US" sz="3600" dirty="0">
              <a:solidFill>
                <a:srgbClr val="B477F7"/>
              </a:solidFill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546725" y="5984875"/>
            <a:ext cx="23622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800"/>
              <a:t>end show</a:t>
            </a:r>
          </a:p>
        </p:txBody>
      </p:sp>
      <p:sp>
        <p:nvSpPr>
          <p:cNvPr id="29703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867400"/>
            <a:ext cx="685800" cy="609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9704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23812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Teresa Scar Fuston</a:t>
            </a: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a matrix?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B477F7"/>
                </a:solidFill>
              </a:rPr>
              <a:t>A matrix is an array of numbers in rows and columns.</a:t>
            </a:r>
          </a:p>
        </p:txBody>
      </p:sp>
      <p:graphicFrame>
        <p:nvGraphicFramePr>
          <p:cNvPr id="90116" name="Group 4"/>
          <p:cNvGraphicFramePr>
            <a:graphicFrameLocks noGrp="1"/>
          </p:cNvGraphicFramePr>
          <p:nvPr/>
        </p:nvGraphicFramePr>
        <p:xfrm>
          <a:off x="1905000" y="3200400"/>
          <a:ext cx="1905000" cy="2489200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-2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-1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0133" name="AutoShape 21"/>
          <p:cNvSpPr>
            <a:spLocks noChangeArrowheads="1"/>
          </p:cNvSpPr>
          <p:nvPr/>
        </p:nvSpPr>
        <p:spPr bwMode="auto">
          <a:xfrm>
            <a:off x="1905000" y="3200400"/>
            <a:ext cx="1981200" cy="24384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4343400" y="3657600"/>
            <a:ext cx="396240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solidFill>
                  <a:schemeClr val="hlink"/>
                </a:solidFill>
              </a:rPr>
              <a:t>This is a 3 x 2 matrix containing 6 elements.</a:t>
            </a:r>
            <a:endParaRPr lang="en-US" altLang="en-US" sz="1800">
              <a:solidFill>
                <a:schemeClr val="hlink"/>
              </a:solidFill>
            </a:endParaRPr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5486400" y="5984875"/>
            <a:ext cx="25336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/>
              <a:t>proceed to next slide</a:t>
            </a:r>
          </a:p>
        </p:txBody>
      </p:sp>
      <p:sp>
        <p:nvSpPr>
          <p:cNvPr id="90137" name="AutoShape 2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5867400"/>
            <a:ext cx="685800" cy="609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16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66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4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  <p:bldP spid="90133" grpId="0" animBg="1"/>
      <p:bldP spid="90134" grpId="0"/>
      <p:bldP spid="90136" grpId="0"/>
      <p:bldP spid="901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Teresa Scar Fuston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Matrix Vocabulary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Dimensions of a Matrix</a:t>
            </a: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endParaRPr lang="en-US" altLang="en-US" u="sng"/>
          </a:p>
          <a:p>
            <a:pPr eaLnBrk="1" hangingPunct="1"/>
            <a:r>
              <a:rPr lang="en-US" altLang="en-US" u="sng"/>
              <a:t>Elements/Entries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447675" y="2333625"/>
            <a:ext cx="75438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/>
            <a:r>
              <a:rPr lang="en-US" altLang="en-US">
                <a:solidFill>
                  <a:srgbClr val="B477F7"/>
                </a:solidFill>
              </a:rPr>
              <a:t>  given by: # rows x # columns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457200" y="4568191"/>
            <a:ext cx="7543800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/>
            <a:r>
              <a:rPr lang="en-US" altLang="en-US" dirty="0">
                <a:solidFill>
                  <a:srgbClr val="B477F7"/>
                </a:solidFill>
              </a:rPr>
              <a:t>  the numbers in a matrix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5410200" y="5984875"/>
            <a:ext cx="2609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/>
              <a:t>proceed to next slide</a:t>
            </a:r>
          </a:p>
        </p:txBody>
      </p:sp>
      <p:sp>
        <p:nvSpPr>
          <p:cNvPr id="98313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5867400"/>
            <a:ext cx="685800" cy="609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44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/>
      <p:bldP spid="98311" grpId="0"/>
      <p:bldP spid="98312" grpId="0"/>
      <p:bldP spid="983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Teresa Scar Fuston</a:t>
            </a: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Matrix Vocabulary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Equal Matrices</a:t>
            </a:r>
            <a:endParaRPr lang="en-US" altLang="en-US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447675" y="2333625"/>
            <a:ext cx="7543800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/>
            <a:r>
              <a:rPr lang="en-US" altLang="en-US"/>
              <a:t>  </a:t>
            </a:r>
            <a:r>
              <a:rPr lang="en-US" altLang="en-US">
                <a:solidFill>
                  <a:srgbClr val="B477F7"/>
                </a:solidFill>
              </a:rPr>
              <a:t>two matrices are equal if their dimensions are the same and their corresponding entries are equal</a:t>
            </a:r>
            <a:endParaRPr lang="en-US" altLang="en-US"/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1430" name="Rectangle 54"/>
          <p:cNvSpPr>
            <a:spLocks noChangeArrowheads="1"/>
          </p:cNvSpPr>
          <p:nvPr/>
        </p:nvSpPr>
        <p:spPr bwMode="auto">
          <a:xfrm>
            <a:off x="2133600" y="5070475"/>
            <a:ext cx="11430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/>
              <a:t>0</a:t>
            </a:r>
          </a:p>
        </p:txBody>
      </p:sp>
      <p:sp>
        <p:nvSpPr>
          <p:cNvPr id="101429" name="Rectangle 53"/>
          <p:cNvSpPr>
            <a:spLocks noChangeArrowheads="1"/>
          </p:cNvSpPr>
          <p:nvPr/>
        </p:nvSpPr>
        <p:spPr bwMode="auto">
          <a:xfrm>
            <a:off x="990600" y="5070475"/>
            <a:ext cx="11430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/>
              <a:t>|-2|</a:t>
            </a:r>
          </a:p>
        </p:txBody>
      </p:sp>
      <p:sp>
        <p:nvSpPr>
          <p:cNvPr id="32777" name="Rectangle 52"/>
          <p:cNvSpPr>
            <a:spLocks noChangeArrowheads="1"/>
          </p:cNvSpPr>
          <p:nvPr/>
        </p:nvSpPr>
        <p:spPr bwMode="auto">
          <a:xfrm>
            <a:off x="2133600" y="4343400"/>
            <a:ext cx="11430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/>
              <a:t> </a:t>
            </a:r>
          </a:p>
        </p:txBody>
      </p:sp>
      <p:sp>
        <p:nvSpPr>
          <p:cNvPr id="101427" name="Rectangle 51"/>
          <p:cNvSpPr>
            <a:spLocks noChangeArrowheads="1"/>
          </p:cNvSpPr>
          <p:nvPr/>
        </p:nvSpPr>
        <p:spPr bwMode="auto">
          <a:xfrm>
            <a:off x="990600" y="4343400"/>
            <a:ext cx="11430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/>
              <a:t>-1</a:t>
            </a:r>
          </a:p>
        </p:txBody>
      </p:sp>
      <p:sp>
        <p:nvSpPr>
          <p:cNvPr id="32779" name="Line 55"/>
          <p:cNvSpPr>
            <a:spLocks noChangeShapeType="1"/>
          </p:cNvSpPr>
          <p:nvPr/>
        </p:nvSpPr>
        <p:spPr bwMode="auto">
          <a:xfrm>
            <a:off x="4267200" y="4572000"/>
            <a:ext cx="1143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2780" name="Line 57"/>
          <p:cNvSpPr>
            <a:spLocks noChangeShapeType="1"/>
          </p:cNvSpPr>
          <p:nvPr/>
        </p:nvSpPr>
        <p:spPr bwMode="auto">
          <a:xfrm>
            <a:off x="4267200" y="6026150"/>
            <a:ext cx="1143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2781" name="Line 58"/>
          <p:cNvSpPr>
            <a:spLocks noChangeShapeType="1"/>
          </p:cNvSpPr>
          <p:nvPr/>
        </p:nvSpPr>
        <p:spPr bwMode="auto">
          <a:xfrm>
            <a:off x="4267200" y="4572000"/>
            <a:ext cx="0" cy="727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2782" name="Line 60"/>
          <p:cNvSpPr>
            <a:spLocks noChangeShapeType="1"/>
          </p:cNvSpPr>
          <p:nvPr/>
        </p:nvSpPr>
        <p:spPr bwMode="auto">
          <a:xfrm>
            <a:off x="6553200" y="4572000"/>
            <a:ext cx="0" cy="727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2783" name="Line 76"/>
          <p:cNvSpPr>
            <a:spLocks noChangeShapeType="1"/>
          </p:cNvSpPr>
          <p:nvPr/>
        </p:nvSpPr>
        <p:spPr bwMode="auto">
          <a:xfrm>
            <a:off x="5410200" y="4572000"/>
            <a:ext cx="1143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2784" name="Line 77"/>
          <p:cNvSpPr>
            <a:spLocks noChangeShapeType="1"/>
          </p:cNvSpPr>
          <p:nvPr/>
        </p:nvSpPr>
        <p:spPr bwMode="auto">
          <a:xfrm>
            <a:off x="4267200" y="5299075"/>
            <a:ext cx="0" cy="727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2785" name="Line 79"/>
          <p:cNvSpPr>
            <a:spLocks noChangeShapeType="1"/>
          </p:cNvSpPr>
          <p:nvPr/>
        </p:nvSpPr>
        <p:spPr bwMode="auto">
          <a:xfrm>
            <a:off x="6553200" y="5299075"/>
            <a:ext cx="0" cy="727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2786" name="Line 81"/>
          <p:cNvSpPr>
            <a:spLocks noChangeShapeType="1"/>
          </p:cNvSpPr>
          <p:nvPr/>
        </p:nvSpPr>
        <p:spPr bwMode="auto">
          <a:xfrm>
            <a:off x="5410200" y="6026150"/>
            <a:ext cx="1143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01461" name="Object 85"/>
          <p:cNvGraphicFramePr>
            <a:graphicFrameLocks noChangeAspect="1"/>
          </p:cNvGraphicFramePr>
          <p:nvPr/>
        </p:nvGraphicFramePr>
        <p:xfrm>
          <a:off x="2517775" y="4495800"/>
          <a:ext cx="3238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Equation" r:id="rId4" imgW="215900" imgH="254000" progId="Equation.3">
                  <p:embed/>
                </p:oleObj>
              </mc:Choice>
              <mc:Fallback>
                <p:oleObj name="Equation" r:id="rId4" imgW="215900" imgH="254000" progId="Equation.3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4495800"/>
                        <a:ext cx="3238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465" name="Rectangle 89"/>
          <p:cNvSpPr>
            <a:spLocks noChangeArrowheads="1"/>
          </p:cNvSpPr>
          <p:nvPr/>
        </p:nvSpPr>
        <p:spPr bwMode="auto">
          <a:xfrm>
            <a:off x="4533900" y="5073650"/>
            <a:ext cx="9525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/>
              <a:t>0</a:t>
            </a:r>
          </a:p>
        </p:txBody>
      </p:sp>
      <p:sp>
        <p:nvSpPr>
          <p:cNvPr id="101466" name="Rectangle 90"/>
          <p:cNvSpPr>
            <a:spLocks noChangeArrowheads="1"/>
          </p:cNvSpPr>
          <p:nvPr/>
        </p:nvSpPr>
        <p:spPr bwMode="auto">
          <a:xfrm>
            <a:off x="3581400" y="5073650"/>
            <a:ext cx="9525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/>
              <a:t>2</a:t>
            </a:r>
          </a:p>
        </p:txBody>
      </p:sp>
      <p:sp>
        <p:nvSpPr>
          <p:cNvPr id="101467" name="Rectangle 91"/>
          <p:cNvSpPr>
            <a:spLocks noChangeArrowheads="1"/>
          </p:cNvSpPr>
          <p:nvPr/>
        </p:nvSpPr>
        <p:spPr bwMode="auto">
          <a:xfrm>
            <a:off x="4533900" y="4346575"/>
            <a:ext cx="9525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/>
              <a:t>0.5 </a:t>
            </a:r>
          </a:p>
        </p:txBody>
      </p:sp>
      <p:sp>
        <p:nvSpPr>
          <p:cNvPr id="101468" name="Rectangle 92"/>
          <p:cNvSpPr>
            <a:spLocks noChangeArrowheads="1"/>
          </p:cNvSpPr>
          <p:nvPr/>
        </p:nvSpPr>
        <p:spPr bwMode="auto">
          <a:xfrm>
            <a:off x="3581400" y="4346575"/>
            <a:ext cx="9525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/>
              <a:t>-1</a:t>
            </a:r>
          </a:p>
        </p:txBody>
      </p:sp>
      <p:sp>
        <p:nvSpPr>
          <p:cNvPr id="32792" name="Line 93"/>
          <p:cNvSpPr>
            <a:spLocks noChangeShapeType="1"/>
          </p:cNvSpPr>
          <p:nvPr/>
        </p:nvSpPr>
        <p:spPr bwMode="auto">
          <a:xfrm>
            <a:off x="6858000" y="4575175"/>
            <a:ext cx="9525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2793" name="Line 94"/>
          <p:cNvSpPr>
            <a:spLocks noChangeShapeType="1"/>
          </p:cNvSpPr>
          <p:nvPr/>
        </p:nvSpPr>
        <p:spPr bwMode="auto">
          <a:xfrm>
            <a:off x="6858000" y="6029325"/>
            <a:ext cx="9525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2794" name="Line 95"/>
          <p:cNvSpPr>
            <a:spLocks noChangeShapeType="1"/>
          </p:cNvSpPr>
          <p:nvPr/>
        </p:nvSpPr>
        <p:spPr bwMode="auto">
          <a:xfrm>
            <a:off x="6858000" y="4575175"/>
            <a:ext cx="0" cy="727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2795" name="Line 96"/>
          <p:cNvSpPr>
            <a:spLocks noChangeShapeType="1"/>
          </p:cNvSpPr>
          <p:nvPr/>
        </p:nvSpPr>
        <p:spPr bwMode="auto">
          <a:xfrm>
            <a:off x="8763000" y="4575175"/>
            <a:ext cx="0" cy="727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2796" name="Line 97"/>
          <p:cNvSpPr>
            <a:spLocks noChangeShapeType="1"/>
          </p:cNvSpPr>
          <p:nvPr/>
        </p:nvSpPr>
        <p:spPr bwMode="auto">
          <a:xfrm>
            <a:off x="7810500" y="4575175"/>
            <a:ext cx="9525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2797" name="Line 98"/>
          <p:cNvSpPr>
            <a:spLocks noChangeShapeType="1"/>
          </p:cNvSpPr>
          <p:nvPr/>
        </p:nvSpPr>
        <p:spPr bwMode="auto">
          <a:xfrm>
            <a:off x="6858000" y="5302250"/>
            <a:ext cx="0" cy="727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2798" name="Line 99"/>
          <p:cNvSpPr>
            <a:spLocks noChangeShapeType="1"/>
          </p:cNvSpPr>
          <p:nvPr/>
        </p:nvSpPr>
        <p:spPr bwMode="auto">
          <a:xfrm>
            <a:off x="8763000" y="5302250"/>
            <a:ext cx="0" cy="727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2799" name="Line 100"/>
          <p:cNvSpPr>
            <a:spLocks noChangeShapeType="1"/>
          </p:cNvSpPr>
          <p:nvPr/>
        </p:nvSpPr>
        <p:spPr bwMode="auto">
          <a:xfrm>
            <a:off x="7810500" y="6029325"/>
            <a:ext cx="9525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2800" name="Text Box 101"/>
          <p:cNvSpPr txBox="1">
            <a:spLocks noChangeArrowheads="1"/>
          </p:cNvSpPr>
          <p:nvPr/>
        </p:nvSpPr>
        <p:spPr bwMode="auto">
          <a:xfrm>
            <a:off x="3200400" y="4648200"/>
            <a:ext cx="381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800">
                <a:latin typeface="Arial" panose="020B0604020202020204" pitchFamily="34" charset="0"/>
              </a:rPr>
              <a:t>=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2801" name="AutoShape 102"/>
          <p:cNvSpPr>
            <a:spLocks noChangeArrowheads="1"/>
          </p:cNvSpPr>
          <p:nvPr/>
        </p:nvSpPr>
        <p:spPr bwMode="auto">
          <a:xfrm>
            <a:off x="1066800" y="4343400"/>
            <a:ext cx="2073275" cy="16002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2802" name="AutoShape 103"/>
          <p:cNvSpPr>
            <a:spLocks noChangeArrowheads="1"/>
          </p:cNvSpPr>
          <p:nvPr/>
        </p:nvSpPr>
        <p:spPr bwMode="auto">
          <a:xfrm>
            <a:off x="3657600" y="4343400"/>
            <a:ext cx="1828800" cy="16002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1482" name="Text Box 106"/>
          <p:cNvSpPr txBox="1">
            <a:spLocks noChangeArrowheads="1"/>
          </p:cNvSpPr>
          <p:nvPr/>
        </p:nvSpPr>
        <p:spPr bwMode="auto">
          <a:xfrm>
            <a:off x="5410200" y="5984875"/>
            <a:ext cx="2609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/>
              <a:t>proceed to next slide</a:t>
            </a:r>
          </a:p>
        </p:txBody>
      </p:sp>
      <p:sp>
        <p:nvSpPr>
          <p:cNvPr id="101483" name="AutoShape 10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5867400"/>
            <a:ext cx="685800" cy="609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8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1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1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8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01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014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80"/>
                            </p:stCondLst>
                            <p:childTnLst>
                              <p:par>
                                <p:cTn id="2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1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014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80"/>
                            </p:stCondLst>
                            <p:childTnLst>
                              <p:par>
                                <p:cTn id="2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14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014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08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  <p:bldP spid="101430" grpId="0"/>
      <p:bldP spid="101429" grpId="0"/>
      <p:bldP spid="101427" grpId="0"/>
      <p:bldP spid="101465" grpId="0"/>
      <p:bldP spid="101466" grpId="0"/>
      <p:bldP spid="101467" grpId="0"/>
      <p:bldP spid="101468" grpId="0"/>
      <p:bldP spid="101482" grpId="0"/>
      <p:bldP spid="1014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Teresa Scar Fuston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Matrix Vocabulary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u="sng"/>
              <a:t>Row Matrix</a:t>
            </a:r>
            <a:endParaRPr lang="en-US" altLang="en-US" sz="36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600" u="sng"/>
          </a:p>
          <a:p>
            <a:pPr eaLnBrk="1" hangingPunct="1">
              <a:lnSpc>
                <a:spcPct val="90000"/>
              </a:lnSpc>
            </a:pPr>
            <a:r>
              <a:rPr lang="en-US" altLang="en-US" sz="3600" u="sng"/>
              <a:t>Column Matrix</a:t>
            </a:r>
          </a:p>
          <a:p>
            <a:pPr eaLnBrk="1" hangingPunct="1">
              <a:lnSpc>
                <a:spcPct val="90000"/>
              </a:lnSpc>
            </a:pPr>
            <a:endParaRPr lang="en-US" altLang="en-US" sz="3600" u="sng"/>
          </a:p>
          <a:p>
            <a:pPr eaLnBrk="1" hangingPunct="1">
              <a:lnSpc>
                <a:spcPct val="90000"/>
              </a:lnSpc>
            </a:pPr>
            <a:r>
              <a:rPr lang="en-US" altLang="en-US" sz="3600" u="sng"/>
              <a:t>Square Matrix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600"/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447675" y="2133600"/>
            <a:ext cx="7543800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/>
            <a:r>
              <a:rPr lang="en-US" altLang="en-US">
                <a:solidFill>
                  <a:srgbClr val="B477F7"/>
                </a:solidFill>
              </a:rPr>
              <a:t>  a matrix with only one row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403225" y="4572000"/>
            <a:ext cx="7543800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/>
            <a:r>
              <a:rPr lang="en-US" altLang="en-US">
                <a:solidFill>
                  <a:srgbClr val="B477F7"/>
                </a:solidFill>
              </a:rPr>
              <a:t>  a matrix with the same      number of rows as columns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5562600" y="5984875"/>
            <a:ext cx="23622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800"/>
              <a:t>return to menu</a:t>
            </a:r>
          </a:p>
        </p:txBody>
      </p:sp>
      <p:sp>
        <p:nvSpPr>
          <p:cNvPr id="11059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867400"/>
            <a:ext cx="685800" cy="609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384175" y="3352800"/>
            <a:ext cx="7543800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/>
            <a:r>
              <a:rPr lang="en-US" altLang="en-US">
                <a:solidFill>
                  <a:srgbClr val="B477F7"/>
                </a:solidFill>
              </a:rPr>
              <a:t>  a matrix with only one column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10628" name="Group 36"/>
          <p:cNvGraphicFramePr>
            <a:graphicFrameLocks noGrp="1"/>
          </p:cNvGraphicFramePr>
          <p:nvPr/>
        </p:nvGraphicFramePr>
        <p:xfrm>
          <a:off x="5715000" y="1371600"/>
          <a:ext cx="2057400" cy="7620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-1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0629" name="AutoShape 37"/>
          <p:cNvSpPr>
            <a:spLocks noChangeArrowheads="1"/>
          </p:cNvSpPr>
          <p:nvPr/>
        </p:nvSpPr>
        <p:spPr bwMode="auto">
          <a:xfrm>
            <a:off x="5638800" y="1295400"/>
            <a:ext cx="2209800" cy="9144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10652" name="Group 60"/>
          <p:cNvGraphicFramePr>
            <a:graphicFrameLocks noGrp="1"/>
          </p:cNvGraphicFramePr>
          <p:nvPr/>
        </p:nvGraphicFramePr>
        <p:xfrm>
          <a:off x="8001000" y="1905000"/>
          <a:ext cx="762000" cy="31242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-2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0651" name="AutoShape 59"/>
          <p:cNvSpPr>
            <a:spLocks noChangeArrowheads="1"/>
          </p:cNvSpPr>
          <p:nvPr/>
        </p:nvSpPr>
        <p:spPr bwMode="auto">
          <a:xfrm>
            <a:off x="8001000" y="2057400"/>
            <a:ext cx="762000" cy="30480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0653" name="Line 61"/>
          <p:cNvSpPr>
            <a:spLocks noChangeShapeType="1"/>
          </p:cNvSpPr>
          <p:nvPr/>
        </p:nvSpPr>
        <p:spPr bwMode="auto">
          <a:xfrm flipV="1">
            <a:off x="3733800" y="1676400"/>
            <a:ext cx="1600200" cy="228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54" name="Line 62"/>
          <p:cNvSpPr>
            <a:spLocks noChangeShapeType="1"/>
          </p:cNvSpPr>
          <p:nvPr/>
        </p:nvSpPr>
        <p:spPr bwMode="auto">
          <a:xfrm flipV="1">
            <a:off x="4267200" y="3200400"/>
            <a:ext cx="3429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55" name="Line 63"/>
          <p:cNvSpPr>
            <a:spLocks noChangeShapeType="1"/>
          </p:cNvSpPr>
          <p:nvPr/>
        </p:nvSpPr>
        <p:spPr bwMode="auto">
          <a:xfrm>
            <a:off x="4267200" y="4419600"/>
            <a:ext cx="1828800" cy="228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0677" name="Group 85"/>
          <p:cNvGraphicFramePr>
            <a:graphicFrameLocks noGrp="1"/>
          </p:cNvGraphicFramePr>
          <p:nvPr/>
        </p:nvGraphicFramePr>
        <p:xfrm>
          <a:off x="6248400" y="4419600"/>
          <a:ext cx="1447800" cy="1279868"/>
        </p:xfrm>
        <a:graphic>
          <a:graphicData uri="http://schemas.openxmlformats.org/drawingml/2006/table">
            <a:tbl>
              <a:tblPr/>
              <a:tblGrid>
                <a:gridCol w="7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 5</a:t>
                      </a:r>
                    </a:p>
                  </a:txBody>
                  <a:tcPr marT="45647" marB="45647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 0</a:t>
                      </a:r>
                    </a:p>
                  </a:txBody>
                  <a:tcPr marT="45647" marB="45647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-3</a:t>
                      </a:r>
                    </a:p>
                  </a:txBody>
                  <a:tcPr marT="45647" marB="4564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-4</a:t>
                      </a:r>
                    </a:p>
                  </a:txBody>
                  <a:tcPr marT="45647" marB="4564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0678" name="AutoShape 86"/>
          <p:cNvSpPr>
            <a:spLocks noChangeArrowheads="1"/>
          </p:cNvSpPr>
          <p:nvPr/>
        </p:nvSpPr>
        <p:spPr bwMode="auto">
          <a:xfrm>
            <a:off x="6172200" y="4419600"/>
            <a:ext cx="1600200" cy="14478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92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1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1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110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92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1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11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11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92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11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11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11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92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/>
      <p:bldP spid="110597" grpId="0"/>
      <p:bldP spid="110598" grpId="0"/>
      <p:bldP spid="110599" grpId="0" animBg="1"/>
      <p:bldP spid="110600" grpId="0"/>
      <p:bldP spid="110629" grpId="0" animBg="1"/>
      <p:bldP spid="110651" grpId="0" animBg="1"/>
      <p:bldP spid="110653" grpId="0" animBg="1"/>
      <p:bldP spid="110654" grpId="0" animBg="1"/>
      <p:bldP spid="110655" grpId="0" animBg="1"/>
      <p:bldP spid="1106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Teresa  Scar Fuston</a:t>
            </a:r>
          </a:p>
        </p:txBody>
      </p:sp>
      <p:sp>
        <p:nvSpPr>
          <p:cNvPr id="113738" name="AutoShape 74"/>
          <p:cNvSpPr>
            <a:spLocks noChangeArrowheads="1"/>
          </p:cNvSpPr>
          <p:nvPr/>
        </p:nvSpPr>
        <p:spPr bwMode="auto">
          <a:xfrm rot="-1295296">
            <a:off x="4387850" y="3408363"/>
            <a:ext cx="2492375" cy="2909887"/>
          </a:xfrm>
          <a:prstGeom prst="irregularSeal2">
            <a:avLst/>
          </a:prstGeom>
          <a:solidFill>
            <a:schemeClr val="accent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Matrix Operations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u="sng" dirty="0"/>
              <a:t>Scalar Multiplication</a:t>
            </a:r>
            <a:endParaRPr lang="en-US" altLang="en-US" sz="36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600" u="sng" dirty="0"/>
          </a:p>
          <a:p>
            <a:pPr eaLnBrk="1" hangingPunct="1">
              <a:lnSpc>
                <a:spcPct val="90000"/>
              </a:lnSpc>
            </a:pPr>
            <a:endParaRPr lang="en-US" altLang="en-US" sz="3600" u="sng" dirty="0"/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447675" y="2333625"/>
            <a:ext cx="7543800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/>
            <a:r>
              <a:rPr lang="en-US" altLang="en-US">
                <a:solidFill>
                  <a:srgbClr val="B477F7"/>
                </a:solidFill>
              </a:rPr>
              <a:t>To multiply a matrix by a scalar, multiply each entry in the matrix by the scalar.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5486400" y="5984875"/>
            <a:ext cx="25336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/>
              <a:t>proceed to next slide</a:t>
            </a:r>
          </a:p>
        </p:txBody>
      </p:sp>
      <p:sp>
        <p:nvSpPr>
          <p:cNvPr id="11367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5867400"/>
            <a:ext cx="685800" cy="609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3706" name="Rectangle 42"/>
          <p:cNvSpPr>
            <a:spLocks noChangeArrowheads="1"/>
          </p:cNvSpPr>
          <p:nvPr/>
        </p:nvSpPr>
        <p:spPr bwMode="auto">
          <a:xfrm>
            <a:off x="3314700" y="4918075"/>
            <a:ext cx="7239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hlink"/>
                </a:solidFill>
              </a:rPr>
              <a:t>-4</a:t>
            </a:r>
          </a:p>
        </p:txBody>
      </p:sp>
      <p:sp>
        <p:nvSpPr>
          <p:cNvPr id="113707" name="Rectangle 43"/>
          <p:cNvSpPr>
            <a:spLocks noChangeArrowheads="1"/>
          </p:cNvSpPr>
          <p:nvPr/>
        </p:nvSpPr>
        <p:spPr bwMode="auto">
          <a:xfrm>
            <a:off x="2590800" y="4918075"/>
            <a:ext cx="7239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hlink"/>
                </a:solidFill>
              </a:rPr>
              <a:t>-3</a:t>
            </a:r>
          </a:p>
        </p:txBody>
      </p:sp>
      <p:sp>
        <p:nvSpPr>
          <p:cNvPr id="113708" name="Rectangle 44"/>
          <p:cNvSpPr>
            <a:spLocks noChangeArrowheads="1"/>
          </p:cNvSpPr>
          <p:nvPr/>
        </p:nvSpPr>
        <p:spPr bwMode="auto">
          <a:xfrm>
            <a:off x="3314700" y="4191000"/>
            <a:ext cx="7239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hlink"/>
                </a:solidFill>
              </a:rPr>
              <a:t> 0</a:t>
            </a:r>
          </a:p>
        </p:txBody>
      </p:sp>
      <p:sp>
        <p:nvSpPr>
          <p:cNvPr id="113709" name="Rectangle 45"/>
          <p:cNvSpPr>
            <a:spLocks noChangeArrowheads="1"/>
          </p:cNvSpPr>
          <p:nvPr/>
        </p:nvSpPr>
        <p:spPr bwMode="auto">
          <a:xfrm>
            <a:off x="2590800" y="4191000"/>
            <a:ext cx="7239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hlink"/>
                </a:solidFill>
              </a:rPr>
              <a:t> 5</a:t>
            </a:r>
          </a:p>
        </p:txBody>
      </p:sp>
      <p:sp>
        <p:nvSpPr>
          <p:cNvPr id="34830" name="Line 46"/>
          <p:cNvSpPr>
            <a:spLocks noChangeShapeType="1"/>
          </p:cNvSpPr>
          <p:nvPr/>
        </p:nvSpPr>
        <p:spPr bwMode="auto">
          <a:xfrm>
            <a:off x="2590800" y="4191000"/>
            <a:ext cx="7239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Line 47"/>
          <p:cNvSpPr>
            <a:spLocks noChangeShapeType="1"/>
          </p:cNvSpPr>
          <p:nvPr/>
        </p:nvSpPr>
        <p:spPr bwMode="auto">
          <a:xfrm>
            <a:off x="2590800" y="5645150"/>
            <a:ext cx="7239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2" name="Line 48"/>
          <p:cNvSpPr>
            <a:spLocks noChangeShapeType="1"/>
          </p:cNvSpPr>
          <p:nvPr/>
        </p:nvSpPr>
        <p:spPr bwMode="auto">
          <a:xfrm>
            <a:off x="2590800" y="4191000"/>
            <a:ext cx="0" cy="727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Line 49"/>
          <p:cNvSpPr>
            <a:spLocks noChangeShapeType="1"/>
          </p:cNvSpPr>
          <p:nvPr/>
        </p:nvSpPr>
        <p:spPr bwMode="auto">
          <a:xfrm>
            <a:off x="4038600" y="4191000"/>
            <a:ext cx="0" cy="727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4" name="Line 50"/>
          <p:cNvSpPr>
            <a:spLocks noChangeShapeType="1"/>
          </p:cNvSpPr>
          <p:nvPr/>
        </p:nvSpPr>
        <p:spPr bwMode="auto">
          <a:xfrm>
            <a:off x="3314700" y="4191000"/>
            <a:ext cx="7239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5" name="Line 51"/>
          <p:cNvSpPr>
            <a:spLocks noChangeShapeType="1"/>
          </p:cNvSpPr>
          <p:nvPr/>
        </p:nvSpPr>
        <p:spPr bwMode="auto">
          <a:xfrm>
            <a:off x="2590800" y="4918075"/>
            <a:ext cx="0" cy="727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6" name="Line 52"/>
          <p:cNvSpPr>
            <a:spLocks noChangeShapeType="1"/>
          </p:cNvSpPr>
          <p:nvPr/>
        </p:nvSpPr>
        <p:spPr bwMode="auto">
          <a:xfrm>
            <a:off x="4038600" y="4918075"/>
            <a:ext cx="0" cy="727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Line 53"/>
          <p:cNvSpPr>
            <a:spLocks noChangeShapeType="1"/>
          </p:cNvSpPr>
          <p:nvPr/>
        </p:nvSpPr>
        <p:spPr bwMode="auto">
          <a:xfrm>
            <a:off x="3314700" y="5645150"/>
            <a:ext cx="7239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18" name="AutoShape 54"/>
          <p:cNvSpPr>
            <a:spLocks noChangeArrowheads="1"/>
          </p:cNvSpPr>
          <p:nvPr/>
        </p:nvSpPr>
        <p:spPr bwMode="auto">
          <a:xfrm>
            <a:off x="2514600" y="4191000"/>
            <a:ext cx="1600200" cy="14478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3719" name="Text Box 55"/>
          <p:cNvSpPr txBox="1">
            <a:spLocks noChangeArrowheads="1"/>
          </p:cNvSpPr>
          <p:nvPr/>
        </p:nvSpPr>
        <p:spPr bwMode="auto">
          <a:xfrm>
            <a:off x="2003425" y="4537075"/>
            <a:ext cx="533400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3600">
                <a:solidFill>
                  <a:schemeClr val="hlink"/>
                </a:solidFill>
              </a:rPr>
              <a:t>2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3720" name="Text Box 56"/>
          <p:cNvSpPr txBox="1">
            <a:spLocks noChangeArrowheads="1"/>
          </p:cNvSpPr>
          <p:nvPr/>
        </p:nvSpPr>
        <p:spPr bwMode="auto">
          <a:xfrm>
            <a:off x="4270375" y="4508500"/>
            <a:ext cx="533400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3600">
                <a:solidFill>
                  <a:schemeClr val="hlink"/>
                </a:solidFill>
              </a:rPr>
              <a:t>=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3722" name="Rectangle 58"/>
          <p:cNvSpPr>
            <a:spLocks noChangeArrowheads="1"/>
          </p:cNvSpPr>
          <p:nvPr/>
        </p:nvSpPr>
        <p:spPr bwMode="auto">
          <a:xfrm>
            <a:off x="5546725" y="4924425"/>
            <a:ext cx="7239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hlink"/>
                </a:solidFill>
              </a:rPr>
              <a:t>-8</a:t>
            </a:r>
          </a:p>
        </p:txBody>
      </p:sp>
      <p:sp>
        <p:nvSpPr>
          <p:cNvPr id="113723" name="Rectangle 59"/>
          <p:cNvSpPr>
            <a:spLocks noChangeArrowheads="1"/>
          </p:cNvSpPr>
          <p:nvPr/>
        </p:nvSpPr>
        <p:spPr bwMode="auto">
          <a:xfrm>
            <a:off x="4800600" y="4905375"/>
            <a:ext cx="7239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hlink"/>
                </a:solidFill>
              </a:rPr>
              <a:t>-6</a:t>
            </a:r>
          </a:p>
        </p:txBody>
      </p:sp>
      <p:sp>
        <p:nvSpPr>
          <p:cNvPr id="113724" name="Rectangle 60"/>
          <p:cNvSpPr>
            <a:spLocks noChangeArrowheads="1"/>
          </p:cNvSpPr>
          <p:nvPr/>
        </p:nvSpPr>
        <p:spPr bwMode="auto">
          <a:xfrm>
            <a:off x="5562600" y="4114800"/>
            <a:ext cx="723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hlink"/>
                </a:solidFill>
              </a:rPr>
              <a:t> 0</a:t>
            </a:r>
          </a:p>
        </p:txBody>
      </p:sp>
      <p:sp>
        <p:nvSpPr>
          <p:cNvPr id="113725" name="Rectangle 61"/>
          <p:cNvSpPr>
            <a:spLocks noChangeArrowheads="1"/>
          </p:cNvSpPr>
          <p:nvPr/>
        </p:nvSpPr>
        <p:spPr bwMode="auto">
          <a:xfrm>
            <a:off x="4648200" y="4191000"/>
            <a:ext cx="87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hlink"/>
                </a:solidFill>
              </a:rPr>
              <a:t> 10</a:t>
            </a:r>
          </a:p>
        </p:txBody>
      </p:sp>
      <p:sp>
        <p:nvSpPr>
          <p:cNvPr id="34845" name="Line 62"/>
          <p:cNvSpPr>
            <a:spLocks noChangeShapeType="1"/>
          </p:cNvSpPr>
          <p:nvPr/>
        </p:nvSpPr>
        <p:spPr bwMode="auto">
          <a:xfrm>
            <a:off x="4800600" y="4191000"/>
            <a:ext cx="7239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6" name="Line 63"/>
          <p:cNvSpPr>
            <a:spLocks noChangeShapeType="1"/>
          </p:cNvSpPr>
          <p:nvPr/>
        </p:nvSpPr>
        <p:spPr bwMode="auto">
          <a:xfrm>
            <a:off x="4800600" y="6281738"/>
            <a:ext cx="7239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47" name="Line 64"/>
          <p:cNvSpPr>
            <a:spLocks noChangeShapeType="1"/>
          </p:cNvSpPr>
          <p:nvPr/>
        </p:nvSpPr>
        <p:spPr bwMode="auto">
          <a:xfrm>
            <a:off x="4800600" y="4191000"/>
            <a:ext cx="1588" cy="13636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8" name="Line 65"/>
          <p:cNvSpPr>
            <a:spLocks noChangeShapeType="1"/>
          </p:cNvSpPr>
          <p:nvPr/>
        </p:nvSpPr>
        <p:spPr bwMode="auto">
          <a:xfrm>
            <a:off x="6248400" y="4191000"/>
            <a:ext cx="1588" cy="13636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9" name="Line 66"/>
          <p:cNvSpPr>
            <a:spLocks noChangeShapeType="1"/>
          </p:cNvSpPr>
          <p:nvPr/>
        </p:nvSpPr>
        <p:spPr bwMode="auto">
          <a:xfrm>
            <a:off x="5524500" y="4191000"/>
            <a:ext cx="7239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0" name="Line 67"/>
          <p:cNvSpPr>
            <a:spLocks noChangeShapeType="1"/>
          </p:cNvSpPr>
          <p:nvPr/>
        </p:nvSpPr>
        <p:spPr bwMode="auto">
          <a:xfrm>
            <a:off x="4800600" y="5554663"/>
            <a:ext cx="1588" cy="727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1" name="Line 68"/>
          <p:cNvSpPr>
            <a:spLocks noChangeShapeType="1"/>
          </p:cNvSpPr>
          <p:nvPr/>
        </p:nvSpPr>
        <p:spPr bwMode="auto">
          <a:xfrm>
            <a:off x="6248400" y="5554663"/>
            <a:ext cx="1588" cy="727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2" name="Line 69"/>
          <p:cNvSpPr>
            <a:spLocks noChangeShapeType="1"/>
          </p:cNvSpPr>
          <p:nvPr/>
        </p:nvSpPr>
        <p:spPr bwMode="auto">
          <a:xfrm>
            <a:off x="5524500" y="6281738"/>
            <a:ext cx="7239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34" name="AutoShape 70"/>
          <p:cNvSpPr>
            <a:spLocks noChangeArrowheads="1"/>
          </p:cNvSpPr>
          <p:nvPr/>
        </p:nvSpPr>
        <p:spPr bwMode="auto">
          <a:xfrm>
            <a:off x="4740275" y="4191000"/>
            <a:ext cx="1600200" cy="14478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1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1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3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2000" fill="hold"/>
                                        <p:tgtEl>
                                          <p:spTgt spid="11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2000" fill="hold"/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11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38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2000" fill="hold"/>
                                        <p:tgtEl>
                                          <p:spTgt spid="11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2000" fill="hold"/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11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46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2000" fill="hold"/>
                                        <p:tgtEl>
                                          <p:spTgt spid="11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2000" fill="hold"/>
                                        <p:tgtEl>
                                          <p:spTgt spid="1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11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54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2000" fill="hold"/>
                                        <p:tgtEl>
                                          <p:spTgt spid="11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2000" fill="hold"/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2000"/>
                                        <p:tgtEl>
                                          <p:spTgt spid="11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6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13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3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3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3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4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38" grpId="0" animBg="1"/>
      <p:bldP spid="113668" grpId="0"/>
      <p:bldP spid="113670" grpId="0"/>
      <p:bldP spid="113671" grpId="0" animBg="1"/>
      <p:bldP spid="113706" grpId="0"/>
      <p:bldP spid="113706" grpId="1"/>
      <p:bldP spid="113707" grpId="0"/>
      <p:bldP spid="113707" grpId="1"/>
      <p:bldP spid="113708" grpId="0"/>
      <p:bldP spid="113708" grpId="1"/>
      <p:bldP spid="113709" grpId="0"/>
      <p:bldP spid="113709" grpId="1"/>
      <p:bldP spid="113718" grpId="0" animBg="1"/>
      <p:bldP spid="113719" grpId="0"/>
      <p:bldP spid="113719" grpId="1"/>
      <p:bldP spid="113719" grpId="2"/>
      <p:bldP spid="113719" grpId="3"/>
      <p:bldP spid="113719" grpId="4"/>
      <p:bldP spid="113720" grpId="0"/>
      <p:bldP spid="113722" grpId="0"/>
      <p:bldP spid="113723" grpId="0"/>
      <p:bldP spid="113724" grpId="0"/>
      <p:bldP spid="113725" grpId="0"/>
      <p:bldP spid="1137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2006</a:t>
            </a:r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Teresa Scar Fuston</a:t>
            </a: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Matrix Operations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u="sng"/>
              <a:t>Solving Matrix Equations</a:t>
            </a:r>
            <a:endParaRPr lang="en-US" altLang="en-US" sz="3600"/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5562600" y="5984875"/>
            <a:ext cx="23622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800"/>
              <a:t>return to menu</a:t>
            </a:r>
          </a:p>
        </p:txBody>
      </p:sp>
      <p:sp>
        <p:nvSpPr>
          <p:cNvPr id="11571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867400"/>
            <a:ext cx="685800" cy="609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2768600" y="4432300"/>
            <a:ext cx="7239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hlink"/>
                </a:solidFill>
              </a:rPr>
              <a:t>y</a:t>
            </a: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2044700" y="4432300"/>
            <a:ext cx="7239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hlink"/>
                </a:solidFill>
              </a:rPr>
              <a:t>-3</a:t>
            </a:r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2768600" y="3705225"/>
            <a:ext cx="7239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hlink"/>
                </a:solidFill>
              </a:rPr>
              <a:t> 1</a:t>
            </a:r>
          </a:p>
        </p:txBody>
      </p:sp>
      <p:sp>
        <p:nvSpPr>
          <p:cNvPr id="115724" name="Rectangle 12"/>
          <p:cNvSpPr>
            <a:spLocks noChangeArrowheads="1"/>
          </p:cNvSpPr>
          <p:nvPr/>
        </p:nvSpPr>
        <p:spPr bwMode="auto">
          <a:xfrm>
            <a:off x="2044700" y="3705225"/>
            <a:ext cx="7239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hlink"/>
                </a:solidFill>
              </a:rPr>
              <a:t> x</a:t>
            </a:r>
          </a:p>
        </p:txBody>
      </p:sp>
      <p:sp>
        <p:nvSpPr>
          <p:cNvPr id="35852" name="Line 13"/>
          <p:cNvSpPr>
            <a:spLocks noChangeShapeType="1"/>
          </p:cNvSpPr>
          <p:nvPr/>
        </p:nvSpPr>
        <p:spPr bwMode="auto">
          <a:xfrm>
            <a:off x="2578100" y="3705225"/>
            <a:ext cx="7239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3" name="Line 14"/>
          <p:cNvSpPr>
            <a:spLocks noChangeShapeType="1"/>
          </p:cNvSpPr>
          <p:nvPr/>
        </p:nvSpPr>
        <p:spPr bwMode="auto">
          <a:xfrm>
            <a:off x="2578100" y="5159375"/>
            <a:ext cx="7239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4" name="Line 15"/>
          <p:cNvSpPr>
            <a:spLocks noChangeShapeType="1"/>
          </p:cNvSpPr>
          <p:nvPr/>
        </p:nvSpPr>
        <p:spPr bwMode="auto">
          <a:xfrm>
            <a:off x="2578100" y="3705225"/>
            <a:ext cx="0" cy="727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5" name="Line 16"/>
          <p:cNvSpPr>
            <a:spLocks noChangeShapeType="1"/>
          </p:cNvSpPr>
          <p:nvPr/>
        </p:nvSpPr>
        <p:spPr bwMode="auto">
          <a:xfrm>
            <a:off x="4025900" y="3705225"/>
            <a:ext cx="0" cy="727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6" name="Line 17"/>
          <p:cNvSpPr>
            <a:spLocks noChangeShapeType="1"/>
          </p:cNvSpPr>
          <p:nvPr/>
        </p:nvSpPr>
        <p:spPr bwMode="auto">
          <a:xfrm>
            <a:off x="3302000" y="3705225"/>
            <a:ext cx="7239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7" name="Line 18"/>
          <p:cNvSpPr>
            <a:spLocks noChangeShapeType="1"/>
          </p:cNvSpPr>
          <p:nvPr/>
        </p:nvSpPr>
        <p:spPr bwMode="auto">
          <a:xfrm>
            <a:off x="2578100" y="4432300"/>
            <a:ext cx="0" cy="727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8" name="Line 19"/>
          <p:cNvSpPr>
            <a:spLocks noChangeShapeType="1"/>
          </p:cNvSpPr>
          <p:nvPr/>
        </p:nvSpPr>
        <p:spPr bwMode="auto">
          <a:xfrm>
            <a:off x="4025900" y="4432300"/>
            <a:ext cx="0" cy="727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Line 20"/>
          <p:cNvSpPr>
            <a:spLocks noChangeShapeType="1"/>
          </p:cNvSpPr>
          <p:nvPr/>
        </p:nvSpPr>
        <p:spPr bwMode="auto">
          <a:xfrm>
            <a:off x="3302000" y="5159375"/>
            <a:ext cx="7239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33" name="AutoShape 21"/>
          <p:cNvSpPr>
            <a:spLocks noChangeArrowheads="1"/>
          </p:cNvSpPr>
          <p:nvPr/>
        </p:nvSpPr>
        <p:spPr bwMode="auto">
          <a:xfrm>
            <a:off x="1981200" y="3733800"/>
            <a:ext cx="1600200" cy="14478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5735" name="Rectangle 23"/>
          <p:cNvSpPr>
            <a:spLocks noChangeArrowheads="1"/>
          </p:cNvSpPr>
          <p:nvPr/>
        </p:nvSpPr>
        <p:spPr bwMode="auto">
          <a:xfrm>
            <a:off x="5143500" y="4454525"/>
            <a:ext cx="7239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hlink"/>
                </a:solidFill>
              </a:rPr>
              <a:t>-6</a:t>
            </a:r>
          </a:p>
        </p:txBody>
      </p:sp>
      <p:sp>
        <p:nvSpPr>
          <p:cNvPr id="115736" name="Rectangle 24"/>
          <p:cNvSpPr>
            <a:spLocks noChangeArrowheads="1"/>
          </p:cNvSpPr>
          <p:nvPr/>
        </p:nvSpPr>
        <p:spPr bwMode="auto">
          <a:xfrm>
            <a:off x="4419600" y="4454525"/>
            <a:ext cx="7239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hlink"/>
                </a:solidFill>
              </a:rPr>
              <a:t>-3</a:t>
            </a:r>
          </a:p>
        </p:txBody>
      </p:sp>
      <p:sp>
        <p:nvSpPr>
          <p:cNvPr id="115737" name="Rectangle 25"/>
          <p:cNvSpPr>
            <a:spLocks noChangeArrowheads="1"/>
          </p:cNvSpPr>
          <p:nvPr/>
        </p:nvSpPr>
        <p:spPr bwMode="auto">
          <a:xfrm>
            <a:off x="5143500" y="3727450"/>
            <a:ext cx="7239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hlink"/>
                </a:solidFill>
              </a:rPr>
              <a:t> 1</a:t>
            </a:r>
          </a:p>
        </p:txBody>
      </p:sp>
      <p:sp>
        <p:nvSpPr>
          <p:cNvPr id="115738" name="Rectangle 26"/>
          <p:cNvSpPr>
            <a:spLocks noChangeArrowheads="1"/>
          </p:cNvSpPr>
          <p:nvPr/>
        </p:nvSpPr>
        <p:spPr bwMode="auto">
          <a:xfrm>
            <a:off x="4419600" y="3727450"/>
            <a:ext cx="7239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hlink"/>
                </a:solidFill>
              </a:rPr>
              <a:t> 5</a:t>
            </a:r>
          </a:p>
        </p:txBody>
      </p:sp>
      <p:sp>
        <p:nvSpPr>
          <p:cNvPr id="35865" name="Line 27"/>
          <p:cNvSpPr>
            <a:spLocks noChangeShapeType="1"/>
          </p:cNvSpPr>
          <p:nvPr/>
        </p:nvSpPr>
        <p:spPr bwMode="auto">
          <a:xfrm>
            <a:off x="4953000" y="3727450"/>
            <a:ext cx="7239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6" name="Line 28"/>
          <p:cNvSpPr>
            <a:spLocks noChangeShapeType="1"/>
          </p:cNvSpPr>
          <p:nvPr/>
        </p:nvSpPr>
        <p:spPr bwMode="auto">
          <a:xfrm>
            <a:off x="4953000" y="5181600"/>
            <a:ext cx="7239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7" name="Line 29"/>
          <p:cNvSpPr>
            <a:spLocks noChangeShapeType="1"/>
          </p:cNvSpPr>
          <p:nvPr/>
        </p:nvSpPr>
        <p:spPr bwMode="auto">
          <a:xfrm>
            <a:off x="4953000" y="3727450"/>
            <a:ext cx="0" cy="727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8" name="Line 30"/>
          <p:cNvSpPr>
            <a:spLocks noChangeShapeType="1"/>
          </p:cNvSpPr>
          <p:nvPr/>
        </p:nvSpPr>
        <p:spPr bwMode="auto">
          <a:xfrm>
            <a:off x="6400800" y="3727450"/>
            <a:ext cx="0" cy="727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9" name="Line 31"/>
          <p:cNvSpPr>
            <a:spLocks noChangeShapeType="1"/>
          </p:cNvSpPr>
          <p:nvPr/>
        </p:nvSpPr>
        <p:spPr bwMode="auto">
          <a:xfrm>
            <a:off x="5676900" y="3727450"/>
            <a:ext cx="7239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0" name="Line 32"/>
          <p:cNvSpPr>
            <a:spLocks noChangeShapeType="1"/>
          </p:cNvSpPr>
          <p:nvPr/>
        </p:nvSpPr>
        <p:spPr bwMode="auto">
          <a:xfrm>
            <a:off x="4953000" y="4454525"/>
            <a:ext cx="0" cy="727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1" name="Line 33"/>
          <p:cNvSpPr>
            <a:spLocks noChangeShapeType="1"/>
          </p:cNvSpPr>
          <p:nvPr/>
        </p:nvSpPr>
        <p:spPr bwMode="auto">
          <a:xfrm>
            <a:off x="6400800" y="4454525"/>
            <a:ext cx="0" cy="7270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2" name="Line 34"/>
          <p:cNvSpPr>
            <a:spLocks noChangeShapeType="1"/>
          </p:cNvSpPr>
          <p:nvPr/>
        </p:nvSpPr>
        <p:spPr bwMode="auto">
          <a:xfrm>
            <a:off x="5676900" y="5181600"/>
            <a:ext cx="7239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7" name="AutoShape 35"/>
          <p:cNvSpPr>
            <a:spLocks noChangeArrowheads="1"/>
          </p:cNvSpPr>
          <p:nvPr/>
        </p:nvSpPr>
        <p:spPr bwMode="auto">
          <a:xfrm>
            <a:off x="4343400" y="3733800"/>
            <a:ext cx="1600200" cy="14478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5748" name="Text Box 36"/>
          <p:cNvSpPr txBox="1">
            <a:spLocks noChangeArrowheads="1"/>
          </p:cNvSpPr>
          <p:nvPr/>
        </p:nvSpPr>
        <p:spPr bwMode="auto">
          <a:xfrm>
            <a:off x="3810000" y="4038600"/>
            <a:ext cx="533400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3600">
                <a:solidFill>
                  <a:schemeClr val="hlink"/>
                </a:solidFill>
              </a:rPr>
              <a:t>=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5749" name="Text Box 37"/>
          <p:cNvSpPr txBox="1">
            <a:spLocks noChangeArrowheads="1"/>
          </p:cNvSpPr>
          <p:nvPr/>
        </p:nvSpPr>
        <p:spPr bwMode="auto">
          <a:xfrm>
            <a:off x="6477000" y="3733800"/>
            <a:ext cx="1905000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3600">
                <a:solidFill>
                  <a:srgbClr val="F759DE"/>
                </a:solidFill>
              </a:rPr>
              <a:t>x = 5</a:t>
            </a:r>
          </a:p>
        </p:txBody>
      </p:sp>
      <p:sp>
        <p:nvSpPr>
          <p:cNvPr id="115750" name="Text Box 38"/>
          <p:cNvSpPr txBox="1">
            <a:spLocks noChangeArrowheads="1"/>
          </p:cNvSpPr>
          <p:nvPr/>
        </p:nvSpPr>
        <p:spPr bwMode="auto">
          <a:xfrm>
            <a:off x="6489700" y="4343400"/>
            <a:ext cx="1905000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3600">
                <a:solidFill>
                  <a:srgbClr val="F759DE"/>
                </a:solidFill>
              </a:rPr>
              <a:t>y = -6</a:t>
            </a:r>
          </a:p>
        </p:txBody>
      </p:sp>
      <p:sp>
        <p:nvSpPr>
          <p:cNvPr id="115751" name="Text Box 39"/>
          <p:cNvSpPr txBox="1">
            <a:spLocks noChangeArrowheads="1"/>
          </p:cNvSpPr>
          <p:nvPr/>
        </p:nvSpPr>
        <p:spPr bwMode="auto">
          <a:xfrm>
            <a:off x="447675" y="2333625"/>
            <a:ext cx="75438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4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/>
            <a:r>
              <a:rPr lang="en-US" altLang="en-US">
                <a:solidFill>
                  <a:srgbClr val="B477F7"/>
                </a:solidFill>
              </a:rPr>
              <a:t>If two matrices are equal, their corresponding entries are equal.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1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1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720"/>
                            </p:stCondLst>
                            <p:childTnLst>
                              <p:par>
                                <p:cTn id="36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2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2000" fill="hold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11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720"/>
                            </p:stCondLst>
                            <p:childTnLst>
                              <p:par>
                                <p:cTn id="4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2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2000" fill="hold"/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11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72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/>
      <p:bldP spid="115719" grpId="0" animBg="1"/>
      <p:bldP spid="115721" grpId="0"/>
      <p:bldP spid="115721" grpId="1"/>
      <p:bldP spid="115722" grpId="0"/>
      <p:bldP spid="115723" grpId="0"/>
      <p:bldP spid="115724" grpId="0"/>
      <p:bldP spid="115724" grpId="1"/>
      <p:bldP spid="115733" grpId="0" animBg="1"/>
      <p:bldP spid="115735" grpId="0"/>
      <p:bldP spid="115735" grpId="1"/>
      <p:bldP spid="115736" grpId="0"/>
      <p:bldP spid="115737" grpId="0"/>
      <p:bldP spid="115738" grpId="0"/>
      <p:bldP spid="115738" grpId="1"/>
      <p:bldP spid="115747" grpId="0" animBg="1"/>
      <p:bldP spid="115748" grpId="0"/>
      <p:bldP spid="115749" grpId="0"/>
      <p:bldP spid="115750" grpId="0"/>
      <p:bldP spid="1157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465</Words>
  <Application>Microsoft Office PowerPoint</Application>
  <PresentationFormat>On-screen Show (4:3)</PresentationFormat>
  <Paragraphs>179</Paragraphs>
  <Slides>12</Slides>
  <Notes>12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Times New Roman</vt:lpstr>
      <vt:lpstr>Wingdings</vt:lpstr>
      <vt:lpstr>Comic Sans MS</vt:lpstr>
      <vt:lpstr>Watermark</vt:lpstr>
      <vt:lpstr>iRespondQuestionMaster</vt:lpstr>
      <vt:lpstr>iRespondGraphMaster</vt:lpstr>
      <vt:lpstr>Equation</vt:lpstr>
      <vt:lpstr>The Matrix</vt:lpstr>
      <vt:lpstr>Directions for Viewing</vt:lpstr>
      <vt:lpstr>Menu</vt:lpstr>
      <vt:lpstr>What is a matrix?</vt:lpstr>
      <vt:lpstr>Matrix Vocabulary</vt:lpstr>
      <vt:lpstr>Matrix Vocabulary</vt:lpstr>
      <vt:lpstr>Matrix Vocabulary</vt:lpstr>
      <vt:lpstr>Matrix Operations</vt:lpstr>
      <vt:lpstr>Matrix Operations</vt:lpstr>
      <vt:lpstr>Adding Matrices</vt:lpstr>
      <vt:lpstr>Subtracting Matrices</vt:lpstr>
      <vt:lpstr>The End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Customer</dc:creator>
  <cp:lastModifiedBy>Teresa Fuston</cp:lastModifiedBy>
  <cp:revision>182</cp:revision>
  <dcterms:created xsi:type="dcterms:W3CDTF">2006-06-19T20:25:57Z</dcterms:created>
  <dcterms:modified xsi:type="dcterms:W3CDTF">2020-08-12T18:44:11Z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epGraph">
    <vt:bool>false</vt:bool>
  </property>
  <property fmtid="{D5CDD505-2E9C-101B-9397-08002B2CF9AE}" pid="3" name="AutoReflect">
    <vt:bool>false</vt:bool>
  </property>
</Properties>
</file>